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ato" charset="1" panose="020F0502020204030203"/>
      <p:regular r:id="rId10"/>
    </p:embeddedFont>
    <p:embeddedFont>
      <p:font typeface="Lato Bold" charset="1" panose="020F0502020204030203"/>
      <p:regular r:id="rId11"/>
    </p:embeddedFont>
    <p:embeddedFont>
      <p:font typeface="Lato Italics" charset="1" panose="020F0502020204030203"/>
      <p:regular r:id="rId12"/>
    </p:embeddedFont>
    <p:embeddedFont>
      <p:font typeface="Lato Bold Italics" charset="1" panose="020F0502020204030203"/>
      <p:regular r:id="rId13"/>
    </p:embeddedFont>
    <p:embeddedFont>
      <p:font typeface="Bright" charset="1" panose="00000500000000000000"/>
      <p:regular r:id="rId14"/>
    </p:embeddedFont>
    <p:embeddedFont>
      <p:font typeface="Advetime" charset="1" panose="00000000000000000000"/>
      <p:regular r:id="rId15"/>
    </p:embeddedFont>
    <p:embeddedFont>
      <p:font typeface="Holiday" charset="1" panose="00000000000000000000"/>
      <p:regular r:id="rId16"/>
    </p:embeddedFont>
    <p:embeddedFont>
      <p:font typeface="Scripter 1" charset="1" panose="00000000000000000000"/>
      <p:regular r:id="rId17"/>
    </p:embeddedFont>
    <p:embeddedFont>
      <p:font typeface="Scripter 2" charset="1" panose="00000000000000000000"/>
      <p:regular r:id="rId18"/>
    </p:embeddedFont>
    <p:embeddedFont>
      <p:font typeface="Open Sans" charset="1" panose="020B0606030504020204"/>
      <p:regular r:id="rId19"/>
    </p:embeddedFont>
    <p:embeddedFont>
      <p:font typeface="Open Sans Bold" charset="1" panose="020B0806030504020204"/>
      <p:regular r:id="rId20"/>
    </p:embeddedFont>
    <p:embeddedFont>
      <p:font typeface="Open Sans Italics" charset="1" panose="020B0606030504020204"/>
      <p:regular r:id="rId21"/>
    </p:embeddedFont>
    <p:embeddedFont>
      <p:font typeface="Open Sans Bold Italics" charset="1" panose="020B0806030504020204"/>
      <p:regular r:id="rId22"/>
    </p:embeddedFont>
    <p:embeddedFont>
      <p:font typeface="Open Sans Light" charset="1" panose="020B0306030504020204"/>
      <p:regular r:id="rId23"/>
    </p:embeddedFont>
    <p:embeddedFont>
      <p:font typeface="Open Sans Light Italics" charset="1" panose="020B0306030504020204"/>
      <p:regular r:id="rId24"/>
    </p:embeddedFont>
    <p:embeddedFont>
      <p:font typeface="Open Sans Ultra-Bold" charset="1" panose="00000000000000000000"/>
      <p:regular r:id="rId25"/>
    </p:embeddedFont>
    <p:embeddedFont>
      <p:font typeface="Open Sans Ultra-Bold Italics" charset="1" panose="00000000000000000000"/>
      <p:regular r:id="rId26"/>
    </p:embeddedFont>
    <p:embeddedFont>
      <p:font typeface="Bryndan Write" charset="1" panose="02000503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43434"/>
        </a:solidFill>
      </p:bgPr>
    </p:bg>
    <p:spTree>
      <p:nvGrpSpPr>
        <p:cNvPr id="1" name=""/>
        <p:cNvGrpSpPr/>
        <p:nvPr/>
      </p:nvGrpSpPr>
      <p:grpSpPr>
        <a:xfrm>
          <a:off x="0" y="0"/>
          <a:ext cx="0" cy="0"/>
          <a:chOff x="0" y="0"/>
          <a:chExt cx="0" cy="0"/>
        </a:xfrm>
      </p:grpSpPr>
      <p:grpSp>
        <p:nvGrpSpPr>
          <p:cNvPr name="Group 2" id="2"/>
          <p:cNvGrpSpPr/>
          <p:nvPr/>
        </p:nvGrpSpPr>
        <p:grpSpPr>
          <a:xfrm rot="0">
            <a:off x="3947915" y="6006470"/>
            <a:ext cx="10392169" cy="2306201"/>
            <a:chOff x="0" y="0"/>
            <a:chExt cx="3136958" cy="696145"/>
          </a:xfrm>
        </p:grpSpPr>
        <p:sp>
          <p:nvSpPr>
            <p:cNvPr name="Freeform 3" id="3"/>
            <p:cNvSpPr/>
            <p:nvPr/>
          </p:nvSpPr>
          <p:spPr>
            <a:xfrm flipH="false" flipV="false" rot="0">
              <a:off x="0" y="0"/>
              <a:ext cx="3136959" cy="696145"/>
            </a:xfrm>
            <a:custGeom>
              <a:avLst/>
              <a:gdLst/>
              <a:ahLst/>
              <a:cxnLst/>
              <a:rect r="r" b="b" t="t" l="l"/>
              <a:pathLst>
                <a:path h="696145" w="3136959">
                  <a:moveTo>
                    <a:pt x="2933759" y="0"/>
                  </a:moveTo>
                  <a:lnTo>
                    <a:pt x="203200" y="0"/>
                  </a:lnTo>
                  <a:lnTo>
                    <a:pt x="0" y="348073"/>
                  </a:lnTo>
                  <a:lnTo>
                    <a:pt x="203200" y="696145"/>
                  </a:lnTo>
                  <a:lnTo>
                    <a:pt x="2933759" y="696145"/>
                  </a:lnTo>
                  <a:lnTo>
                    <a:pt x="3136959" y="348073"/>
                  </a:lnTo>
                  <a:lnTo>
                    <a:pt x="2933759" y="0"/>
                  </a:lnTo>
                  <a:close/>
                </a:path>
              </a:pathLst>
            </a:custGeom>
            <a:solidFill>
              <a:srgbClr val="92B2C4"/>
            </a:solidFill>
          </p:spPr>
        </p:sp>
        <p:sp>
          <p:nvSpPr>
            <p:cNvPr name="TextBox 4" id="4"/>
            <p:cNvSpPr txBox="true"/>
            <p:nvPr/>
          </p:nvSpPr>
          <p:spPr>
            <a:xfrm>
              <a:off x="152400" y="-28575"/>
              <a:ext cx="2832158" cy="724720"/>
            </a:xfrm>
            <a:prstGeom prst="rect">
              <a:avLst/>
            </a:prstGeom>
          </p:spPr>
          <p:txBody>
            <a:bodyPr anchor="ctr" rtlCol="false" tIns="50800" lIns="50800" bIns="50800" rIns="50800"/>
            <a:lstStyle/>
            <a:p>
              <a:pPr algn="ctr">
                <a:lnSpc>
                  <a:spcPts val="3380"/>
                </a:lnSpc>
              </a:pPr>
            </a:p>
          </p:txBody>
        </p:sp>
      </p:grpSp>
      <p:sp>
        <p:nvSpPr>
          <p:cNvPr name="TextBox 5" id="5"/>
          <p:cNvSpPr txBox="true"/>
          <p:nvPr/>
        </p:nvSpPr>
        <p:spPr>
          <a:xfrm rot="0">
            <a:off x="4342357" y="6233297"/>
            <a:ext cx="9603287" cy="1900047"/>
          </a:xfrm>
          <a:prstGeom prst="rect">
            <a:avLst/>
          </a:prstGeom>
        </p:spPr>
        <p:txBody>
          <a:bodyPr anchor="t" rtlCol="false" tIns="0" lIns="0" bIns="0" rIns="0">
            <a:spAutoFit/>
          </a:bodyPr>
          <a:lstStyle/>
          <a:p>
            <a:pPr algn="ctr">
              <a:lnSpc>
                <a:spcPts val="7253"/>
              </a:lnSpc>
            </a:pPr>
            <a:r>
              <a:rPr lang="en-US" sz="6199" spc="378">
                <a:solidFill>
                  <a:srgbClr val="3B3B3B"/>
                </a:solidFill>
                <a:latin typeface="Scripter 1"/>
              </a:rPr>
              <a:t>Md Siam Sadman Azad</a:t>
            </a:r>
          </a:p>
          <a:p>
            <a:pPr algn="ctr">
              <a:lnSpc>
                <a:spcPts val="7253"/>
              </a:lnSpc>
            </a:pPr>
            <a:r>
              <a:rPr lang="en-US" sz="6199" spc="378">
                <a:solidFill>
                  <a:srgbClr val="3B3B3B"/>
                </a:solidFill>
                <a:latin typeface="Scripter 1"/>
              </a:rPr>
              <a:t>id# 2014002</a:t>
            </a:r>
          </a:p>
        </p:txBody>
      </p:sp>
      <p:sp>
        <p:nvSpPr>
          <p:cNvPr name="Freeform 6" id="6"/>
          <p:cNvSpPr/>
          <p:nvPr/>
        </p:nvSpPr>
        <p:spPr>
          <a:xfrm flipH="false" flipV="false" rot="-3263651">
            <a:off x="15161606" y="6006447"/>
            <a:ext cx="2666122" cy="3519633"/>
          </a:xfrm>
          <a:custGeom>
            <a:avLst/>
            <a:gdLst/>
            <a:ahLst/>
            <a:cxnLst/>
            <a:rect r="r" b="b" t="t" l="l"/>
            <a:pathLst>
              <a:path h="3519633" w="2666122">
                <a:moveTo>
                  <a:pt x="0" y="0"/>
                </a:moveTo>
                <a:lnTo>
                  <a:pt x="2666123" y="0"/>
                </a:lnTo>
                <a:lnTo>
                  <a:pt x="2666123" y="3519633"/>
                </a:lnTo>
                <a:lnTo>
                  <a:pt x="0" y="3519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925265">
            <a:off x="16121253" y="3069685"/>
            <a:ext cx="2867578" cy="2867578"/>
          </a:xfrm>
          <a:custGeom>
            <a:avLst/>
            <a:gdLst/>
            <a:ahLst/>
            <a:cxnLst/>
            <a:rect r="r" b="b" t="t" l="l"/>
            <a:pathLst>
              <a:path h="2867578" w="2867578">
                <a:moveTo>
                  <a:pt x="0" y="0"/>
                </a:moveTo>
                <a:lnTo>
                  <a:pt x="2867579" y="0"/>
                </a:lnTo>
                <a:lnTo>
                  <a:pt x="2867579" y="2867578"/>
                </a:lnTo>
                <a:lnTo>
                  <a:pt x="0" y="2867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48580" y="-594694"/>
            <a:ext cx="5221587" cy="5098168"/>
          </a:xfrm>
          <a:custGeom>
            <a:avLst/>
            <a:gdLst/>
            <a:ahLst/>
            <a:cxnLst/>
            <a:rect r="r" b="b" t="t" l="l"/>
            <a:pathLst>
              <a:path h="5098168" w="5221587">
                <a:moveTo>
                  <a:pt x="0" y="0"/>
                </a:moveTo>
                <a:lnTo>
                  <a:pt x="5221587" y="0"/>
                </a:lnTo>
                <a:lnTo>
                  <a:pt x="5221587" y="5098168"/>
                </a:lnTo>
                <a:lnTo>
                  <a:pt x="0" y="50981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519087" y="1405260"/>
            <a:ext cx="14175232" cy="3633470"/>
          </a:xfrm>
          <a:prstGeom prst="rect">
            <a:avLst/>
          </a:prstGeom>
        </p:spPr>
        <p:txBody>
          <a:bodyPr anchor="t" rtlCol="false" tIns="0" lIns="0" bIns="0" rIns="0">
            <a:spAutoFit/>
          </a:bodyPr>
          <a:lstStyle/>
          <a:p>
            <a:pPr algn="ctr">
              <a:lnSpc>
                <a:spcPts val="9264"/>
              </a:lnSpc>
            </a:pPr>
            <a:r>
              <a:rPr lang="en-US" sz="8499" spc="518">
                <a:solidFill>
                  <a:srgbClr val="E6EFF4"/>
                </a:solidFill>
                <a:latin typeface="Scripter 1"/>
              </a:rPr>
              <a:t>Hierarchically gated recurrent neural network for sequence modeling </a:t>
            </a:r>
          </a:p>
        </p:txBody>
      </p:sp>
      <p:sp>
        <p:nvSpPr>
          <p:cNvPr name="Freeform 10" id="10"/>
          <p:cNvSpPr/>
          <p:nvPr/>
        </p:nvSpPr>
        <p:spPr>
          <a:xfrm flipH="false" flipV="false" rot="-5400000">
            <a:off x="2886781" y="-1764788"/>
            <a:ext cx="3306919" cy="2781946"/>
          </a:xfrm>
          <a:custGeom>
            <a:avLst/>
            <a:gdLst/>
            <a:ahLst/>
            <a:cxnLst/>
            <a:rect r="r" b="b" t="t" l="l"/>
            <a:pathLst>
              <a:path h="2781946" w="3306919">
                <a:moveTo>
                  <a:pt x="0" y="0"/>
                </a:moveTo>
                <a:lnTo>
                  <a:pt x="3306919" y="0"/>
                </a:lnTo>
                <a:lnTo>
                  <a:pt x="3306919" y="2781946"/>
                </a:lnTo>
                <a:lnTo>
                  <a:pt x="0" y="27819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8032418">
            <a:off x="17048128" y="6327728"/>
            <a:ext cx="3306919" cy="2781946"/>
          </a:xfrm>
          <a:custGeom>
            <a:avLst/>
            <a:gdLst/>
            <a:ahLst/>
            <a:cxnLst/>
            <a:rect r="r" b="b" t="t" l="l"/>
            <a:pathLst>
              <a:path h="2781946" w="3306919">
                <a:moveTo>
                  <a:pt x="0" y="0"/>
                </a:moveTo>
                <a:lnTo>
                  <a:pt x="3306919" y="0"/>
                </a:lnTo>
                <a:lnTo>
                  <a:pt x="3306919" y="2781946"/>
                </a:lnTo>
                <a:lnTo>
                  <a:pt x="0" y="27819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5400000">
            <a:off x="-1211067" y="5088912"/>
            <a:ext cx="3306919" cy="2781946"/>
          </a:xfrm>
          <a:custGeom>
            <a:avLst/>
            <a:gdLst/>
            <a:ahLst/>
            <a:cxnLst/>
            <a:rect r="r" b="b" t="t" l="l"/>
            <a:pathLst>
              <a:path h="2781946" w="3306919">
                <a:moveTo>
                  <a:pt x="0" y="0"/>
                </a:moveTo>
                <a:lnTo>
                  <a:pt x="3306919" y="0"/>
                </a:lnTo>
                <a:lnTo>
                  <a:pt x="3306919" y="2781945"/>
                </a:lnTo>
                <a:lnTo>
                  <a:pt x="0" y="278194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5945517">
            <a:off x="13579091" y="8789680"/>
            <a:ext cx="3306919" cy="2781946"/>
          </a:xfrm>
          <a:custGeom>
            <a:avLst/>
            <a:gdLst/>
            <a:ahLst/>
            <a:cxnLst/>
            <a:rect r="r" b="b" t="t" l="l"/>
            <a:pathLst>
              <a:path h="2781946" w="3306919">
                <a:moveTo>
                  <a:pt x="0" y="0"/>
                </a:moveTo>
                <a:lnTo>
                  <a:pt x="3306919" y="0"/>
                </a:lnTo>
                <a:lnTo>
                  <a:pt x="3306919" y="2781946"/>
                </a:lnTo>
                <a:lnTo>
                  <a:pt x="0" y="27819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6EFF4"/>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232940"/>
            <a:ext cx="8115300" cy="7821120"/>
          </a:xfrm>
          <a:custGeom>
            <a:avLst/>
            <a:gdLst/>
            <a:ahLst/>
            <a:cxnLst/>
            <a:rect r="r" b="b" t="t" l="l"/>
            <a:pathLst>
              <a:path h="7821120" w="8115300">
                <a:moveTo>
                  <a:pt x="0" y="0"/>
                </a:moveTo>
                <a:lnTo>
                  <a:pt x="8115300" y="0"/>
                </a:lnTo>
                <a:lnTo>
                  <a:pt x="8115300" y="7821120"/>
                </a:lnTo>
                <a:lnTo>
                  <a:pt x="0" y="78211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54763" y="196202"/>
            <a:ext cx="8144755" cy="1371600"/>
          </a:xfrm>
          <a:prstGeom prst="rect">
            <a:avLst/>
          </a:prstGeom>
        </p:spPr>
        <p:txBody>
          <a:bodyPr anchor="t" rtlCol="false" tIns="0" lIns="0" bIns="0" rIns="0">
            <a:spAutoFit/>
          </a:bodyPr>
          <a:lstStyle/>
          <a:p>
            <a:pPr marL="0" indent="0" lvl="0">
              <a:lnSpc>
                <a:spcPts val="10199"/>
              </a:lnSpc>
              <a:spcBef>
                <a:spcPct val="0"/>
              </a:spcBef>
            </a:pPr>
            <a:r>
              <a:rPr lang="en-US" sz="8499" spc="518">
                <a:solidFill>
                  <a:srgbClr val="343434"/>
                </a:solidFill>
                <a:latin typeface="Scripter 1"/>
              </a:rPr>
              <a:t>introduction</a:t>
            </a:r>
          </a:p>
        </p:txBody>
      </p:sp>
      <p:sp>
        <p:nvSpPr>
          <p:cNvPr name="TextBox 4" id="4"/>
          <p:cNvSpPr txBox="true"/>
          <p:nvPr/>
        </p:nvSpPr>
        <p:spPr>
          <a:xfrm rot="0">
            <a:off x="999245" y="3633470"/>
            <a:ext cx="7146053" cy="5756275"/>
          </a:xfrm>
          <a:prstGeom prst="rect">
            <a:avLst/>
          </a:prstGeom>
        </p:spPr>
        <p:txBody>
          <a:bodyPr anchor="t" rtlCol="false" tIns="0" lIns="0" bIns="0" rIns="0">
            <a:spAutoFit/>
          </a:bodyPr>
          <a:lstStyle/>
          <a:p>
            <a:pPr>
              <a:lnSpc>
                <a:spcPts val="4549"/>
              </a:lnSpc>
            </a:pPr>
            <a:r>
              <a:rPr lang="en-US" sz="3499">
                <a:solidFill>
                  <a:srgbClr val="343434"/>
                </a:solidFill>
                <a:latin typeface="Bryndan Write"/>
              </a:rPr>
              <a:t>Transformer’s popularity due to parallel training and long-term dependency modeling.</a:t>
            </a:r>
          </a:p>
          <a:p>
            <a:pPr>
              <a:lnSpc>
                <a:spcPts val="4549"/>
              </a:lnSpc>
            </a:pPr>
          </a:p>
          <a:p>
            <a:pPr>
              <a:lnSpc>
                <a:spcPts val="4549"/>
              </a:lnSpc>
            </a:pPr>
            <a:r>
              <a:rPr lang="en-US" sz="3499">
                <a:solidFill>
                  <a:srgbClr val="343434"/>
                </a:solidFill>
                <a:latin typeface="Bryndan Write"/>
              </a:rPr>
              <a:t>RNN drawbacks: slow training and limited long-term dependency modeling</a:t>
            </a:r>
          </a:p>
          <a:p>
            <a:pPr>
              <a:lnSpc>
                <a:spcPts val="4549"/>
              </a:lnSpc>
            </a:pPr>
          </a:p>
          <a:p>
            <a:pPr algn="l">
              <a:lnSpc>
                <a:spcPts val="4549"/>
              </a:lnSpc>
            </a:pPr>
            <a:r>
              <a:rPr lang="en-US" sz="3499">
                <a:solidFill>
                  <a:srgbClr val="343434"/>
                </a:solidFill>
                <a:latin typeface="Bryndan Write"/>
              </a:rPr>
              <a:t>Our goal: Revitalize RNN applicability in long-sequence tasks</a:t>
            </a:r>
          </a:p>
        </p:txBody>
      </p:sp>
      <p:sp>
        <p:nvSpPr>
          <p:cNvPr name="TextBox 5" id="5"/>
          <p:cNvSpPr txBox="true"/>
          <p:nvPr/>
        </p:nvSpPr>
        <p:spPr>
          <a:xfrm rot="0">
            <a:off x="254763" y="1520177"/>
            <a:ext cx="8889237" cy="1495425"/>
          </a:xfrm>
          <a:prstGeom prst="rect">
            <a:avLst/>
          </a:prstGeom>
        </p:spPr>
        <p:txBody>
          <a:bodyPr anchor="t" rtlCol="false" tIns="0" lIns="0" bIns="0" rIns="0">
            <a:spAutoFit/>
          </a:bodyPr>
          <a:lstStyle/>
          <a:p>
            <a:pPr marL="0" indent="0" lvl="0">
              <a:lnSpc>
                <a:spcPts val="5759"/>
              </a:lnSpc>
              <a:spcBef>
                <a:spcPct val="0"/>
              </a:spcBef>
            </a:pPr>
            <a:r>
              <a:rPr lang="en-US" sz="4799" spc="292">
                <a:solidFill>
                  <a:srgbClr val="343434"/>
                </a:solidFill>
                <a:latin typeface="Scripter 1"/>
              </a:rPr>
              <a:t>Transformers vs rnn in sequence modeling</a:t>
            </a:r>
          </a:p>
        </p:txBody>
      </p:sp>
      <p:sp>
        <p:nvSpPr>
          <p:cNvPr name="TextBox 6" id="6"/>
          <p:cNvSpPr txBox="true"/>
          <p:nvPr/>
        </p:nvSpPr>
        <p:spPr>
          <a:xfrm rot="0">
            <a:off x="10626985" y="2667000"/>
            <a:ext cx="5419438" cy="4886325"/>
          </a:xfrm>
          <a:prstGeom prst="rect">
            <a:avLst/>
          </a:prstGeom>
        </p:spPr>
        <p:txBody>
          <a:bodyPr anchor="t" rtlCol="false" tIns="0" lIns="0" bIns="0" rIns="0">
            <a:spAutoFit/>
          </a:bodyPr>
          <a:lstStyle/>
          <a:p>
            <a:pPr>
              <a:lnSpc>
                <a:spcPts val="3899"/>
              </a:lnSpc>
            </a:pPr>
            <a:r>
              <a:rPr lang="en-US" sz="2999">
                <a:solidFill>
                  <a:srgbClr val="343434"/>
                </a:solidFill>
                <a:latin typeface="Bryndan Write"/>
              </a:rPr>
              <a:t>1. Dominated sequence modeling for years (machine translation, speech recognition) </a:t>
            </a:r>
          </a:p>
          <a:p>
            <a:pPr>
              <a:lnSpc>
                <a:spcPts val="3899"/>
              </a:lnSpc>
            </a:pPr>
            <a:r>
              <a:rPr lang="en-US" sz="2999">
                <a:solidFill>
                  <a:srgbClr val="343434"/>
                </a:solidFill>
                <a:latin typeface="Bryndan Write"/>
              </a:rPr>
              <a:t>2. Sequential training slowed them down (like running through a maze)</a:t>
            </a:r>
          </a:p>
          <a:p>
            <a:pPr>
              <a:lnSpc>
                <a:spcPts val="3899"/>
              </a:lnSpc>
            </a:pPr>
            <a:r>
              <a:rPr lang="en-US" sz="2999">
                <a:solidFill>
                  <a:srgbClr val="343434"/>
                </a:solidFill>
                <a:latin typeface="Bryndan Write"/>
              </a:rPr>
              <a:t>3. </a:t>
            </a:r>
            <a:r>
              <a:rPr lang="en-US" sz="2999">
                <a:solidFill>
                  <a:srgbClr val="343434"/>
                </a:solidFill>
                <a:latin typeface="Bryndan Write"/>
              </a:rPr>
              <a:t> Limited long-term dependency modeling (struggling with long sentences)</a:t>
            </a:r>
          </a:p>
          <a:p>
            <a:pPr algn="l">
              <a:lnSpc>
                <a:spcPts val="389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D485"/>
        </a:solidFill>
      </p:bgPr>
    </p:bg>
    <p:spTree>
      <p:nvGrpSpPr>
        <p:cNvPr id="1" name=""/>
        <p:cNvGrpSpPr/>
        <p:nvPr/>
      </p:nvGrpSpPr>
      <p:grpSpPr>
        <a:xfrm>
          <a:off x="0" y="0"/>
          <a:ext cx="0" cy="0"/>
          <a:chOff x="0" y="0"/>
          <a:chExt cx="0" cy="0"/>
        </a:xfrm>
      </p:grpSpPr>
      <p:sp>
        <p:nvSpPr>
          <p:cNvPr name="TextBox 2" id="2"/>
          <p:cNvSpPr txBox="true"/>
          <p:nvPr/>
        </p:nvSpPr>
        <p:spPr>
          <a:xfrm rot="0">
            <a:off x="1028700" y="3221418"/>
            <a:ext cx="10704092" cy="5730240"/>
          </a:xfrm>
          <a:prstGeom prst="rect">
            <a:avLst/>
          </a:prstGeom>
        </p:spPr>
        <p:txBody>
          <a:bodyPr anchor="t" rtlCol="false" tIns="0" lIns="0" bIns="0" rIns="0">
            <a:spAutoFit/>
          </a:bodyPr>
          <a:lstStyle/>
          <a:p>
            <a:pPr>
              <a:lnSpc>
                <a:spcPts val="5199"/>
              </a:lnSpc>
            </a:pPr>
            <a:r>
              <a:rPr lang="en-US" sz="3999">
                <a:solidFill>
                  <a:srgbClr val="3B3B3B"/>
                </a:solidFill>
                <a:latin typeface="Bryndan Write"/>
              </a:rPr>
              <a:t> Parallel training revolutionized speed</a:t>
            </a:r>
          </a:p>
          <a:p>
            <a:pPr>
              <a:lnSpc>
                <a:spcPts val="5199"/>
              </a:lnSpc>
            </a:pPr>
          </a:p>
          <a:p>
            <a:pPr>
              <a:lnSpc>
                <a:spcPts val="5199"/>
              </a:lnSpc>
            </a:pPr>
            <a:r>
              <a:rPr lang="en-US" sz="3999">
                <a:solidFill>
                  <a:srgbClr val="3B3B3B"/>
                </a:solidFill>
                <a:latin typeface="Bryndan Write"/>
              </a:rPr>
              <a:t> Powerful long-term dependency modeling</a:t>
            </a:r>
          </a:p>
          <a:p>
            <a:pPr>
              <a:lnSpc>
                <a:spcPts val="5199"/>
              </a:lnSpc>
            </a:pPr>
          </a:p>
          <a:p>
            <a:pPr>
              <a:lnSpc>
                <a:spcPts val="5199"/>
              </a:lnSpc>
            </a:pPr>
            <a:r>
              <a:rPr lang="en-US" sz="3999">
                <a:solidFill>
                  <a:srgbClr val="3B3B3B"/>
                </a:solidFill>
                <a:latin typeface="Bryndan Write"/>
              </a:rPr>
              <a:t>High computational cost for long sequences </a:t>
            </a:r>
          </a:p>
          <a:p>
            <a:pPr>
              <a:lnSpc>
                <a:spcPts val="5199"/>
              </a:lnSpc>
            </a:pPr>
          </a:p>
          <a:p>
            <a:pPr>
              <a:lnSpc>
                <a:spcPts val="5199"/>
              </a:lnSpc>
            </a:pPr>
            <a:r>
              <a:rPr lang="en-US" sz="3999">
                <a:solidFill>
                  <a:srgbClr val="3B3B3B"/>
                </a:solidFill>
                <a:latin typeface="Bryndan Write"/>
              </a:rPr>
              <a:t>Quadratic time complexity challenges for long sequences</a:t>
            </a:r>
          </a:p>
          <a:p>
            <a:pPr>
              <a:lnSpc>
                <a:spcPts val="3380"/>
              </a:lnSpc>
            </a:pPr>
          </a:p>
        </p:txBody>
      </p:sp>
      <p:sp>
        <p:nvSpPr>
          <p:cNvPr name="TextBox 3" id="3"/>
          <p:cNvSpPr txBox="true"/>
          <p:nvPr/>
        </p:nvSpPr>
        <p:spPr>
          <a:xfrm rot="0">
            <a:off x="406372" y="290512"/>
            <a:ext cx="13214521" cy="1314450"/>
          </a:xfrm>
          <a:prstGeom prst="rect">
            <a:avLst/>
          </a:prstGeom>
        </p:spPr>
        <p:txBody>
          <a:bodyPr anchor="t" rtlCol="false" tIns="0" lIns="0" bIns="0" rIns="0">
            <a:spAutoFit/>
          </a:bodyPr>
          <a:lstStyle/>
          <a:p>
            <a:pPr marL="0" indent="0" lvl="0">
              <a:lnSpc>
                <a:spcPts val="9600"/>
              </a:lnSpc>
              <a:spcBef>
                <a:spcPct val="0"/>
              </a:spcBef>
            </a:pPr>
            <a:r>
              <a:rPr lang="en-US" sz="8000" spc="488">
                <a:solidFill>
                  <a:srgbClr val="3B3B3B"/>
                </a:solidFill>
                <a:latin typeface="Scripter 1"/>
              </a:rPr>
              <a:t>the transformer takeover</a:t>
            </a:r>
          </a:p>
        </p:txBody>
      </p:sp>
      <p:sp>
        <p:nvSpPr>
          <p:cNvPr name="Freeform 4" id="4"/>
          <p:cNvSpPr/>
          <p:nvPr/>
        </p:nvSpPr>
        <p:spPr>
          <a:xfrm flipH="false" flipV="false" rot="1093235">
            <a:off x="12440102" y="4099790"/>
            <a:ext cx="6537838" cy="6849164"/>
          </a:xfrm>
          <a:custGeom>
            <a:avLst/>
            <a:gdLst/>
            <a:ahLst/>
            <a:cxnLst/>
            <a:rect r="r" b="b" t="t" l="l"/>
            <a:pathLst>
              <a:path h="6849164" w="6537838">
                <a:moveTo>
                  <a:pt x="0" y="0"/>
                </a:moveTo>
                <a:lnTo>
                  <a:pt x="6537838" y="0"/>
                </a:lnTo>
                <a:lnTo>
                  <a:pt x="6537838" y="6849163"/>
                </a:lnTo>
                <a:lnTo>
                  <a:pt x="0" y="68491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3263651">
            <a:off x="12606650" y="3112722"/>
            <a:ext cx="2666122" cy="3519633"/>
          </a:xfrm>
          <a:custGeom>
            <a:avLst/>
            <a:gdLst/>
            <a:ahLst/>
            <a:cxnLst/>
            <a:rect r="r" b="b" t="t" l="l"/>
            <a:pathLst>
              <a:path h="3519633" w="2666122">
                <a:moveTo>
                  <a:pt x="0" y="0"/>
                </a:moveTo>
                <a:lnTo>
                  <a:pt x="2666122" y="0"/>
                </a:lnTo>
                <a:lnTo>
                  <a:pt x="2666122" y="3519633"/>
                </a:lnTo>
                <a:lnTo>
                  <a:pt x="0" y="3519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925265">
            <a:off x="14482333" y="1330340"/>
            <a:ext cx="2867578" cy="2867578"/>
          </a:xfrm>
          <a:custGeom>
            <a:avLst/>
            <a:gdLst/>
            <a:ahLst/>
            <a:cxnLst/>
            <a:rect r="r" b="b" t="t" l="l"/>
            <a:pathLst>
              <a:path h="2867578" w="2867578">
                <a:moveTo>
                  <a:pt x="0" y="0"/>
                </a:moveTo>
                <a:lnTo>
                  <a:pt x="2867578" y="0"/>
                </a:lnTo>
                <a:lnTo>
                  <a:pt x="2867578" y="2867579"/>
                </a:lnTo>
                <a:lnTo>
                  <a:pt x="0" y="28675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5400000">
            <a:off x="12286252" y="-796532"/>
            <a:ext cx="3306919" cy="2781946"/>
          </a:xfrm>
          <a:custGeom>
            <a:avLst/>
            <a:gdLst/>
            <a:ahLst/>
            <a:cxnLst/>
            <a:rect r="r" b="b" t="t" l="l"/>
            <a:pathLst>
              <a:path h="2781946" w="3306919">
                <a:moveTo>
                  <a:pt x="0" y="0"/>
                </a:moveTo>
                <a:lnTo>
                  <a:pt x="3306919" y="0"/>
                </a:lnTo>
                <a:lnTo>
                  <a:pt x="3306919" y="2781945"/>
                </a:lnTo>
                <a:lnTo>
                  <a:pt x="0" y="27819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164406">
            <a:off x="16996813" y="1900787"/>
            <a:ext cx="3306919" cy="2781946"/>
          </a:xfrm>
          <a:custGeom>
            <a:avLst/>
            <a:gdLst/>
            <a:ahLst/>
            <a:cxnLst/>
            <a:rect r="r" b="b" t="t" l="l"/>
            <a:pathLst>
              <a:path h="2781946" w="3306919">
                <a:moveTo>
                  <a:pt x="0" y="0"/>
                </a:moveTo>
                <a:lnTo>
                  <a:pt x="3306919" y="0"/>
                </a:lnTo>
                <a:lnTo>
                  <a:pt x="3306919" y="2781945"/>
                </a:lnTo>
                <a:lnTo>
                  <a:pt x="0" y="27819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406372" y="1638300"/>
            <a:ext cx="13214521" cy="838200"/>
          </a:xfrm>
          <a:prstGeom prst="rect">
            <a:avLst/>
          </a:prstGeom>
        </p:spPr>
        <p:txBody>
          <a:bodyPr anchor="t" rtlCol="false" tIns="0" lIns="0" bIns="0" rIns="0">
            <a:spAutoFit/>
          </a:bodyPr>
          <a:lstStyle/>
          <a:p>
            <a:pPr marL="0" indent="0" lvl="0">
              <a:lnSpc>
                <a:spcPts val="6600"/>
              </a:lnSpc>
              <a:spcBef>
                <a:spcPct val="0"/>
              </a:spcBef>
            </a:pPr>
            <a:r>
              <a:rPr lang="en-US" sz="5500" spc="335">
                <a:solidFill>
                  <a:srgbClr val="C492B2"/>
                </a:solidFill>
                <a:latin typeface="Bright"/>
              </a:rPr>
              <a:t>transformers: blazing fast, but costly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6EFF4"/>
        </a:solidFill>
      </p:bgPr>
    </p:bg>
    <p:spTree>
      <p:nvGrpSpPr>
        <p:cNvPr id="1" name=""/>
        <p:cNvGrpSpPr/>
        <p:nvPr/>
      </p:nvGrpSpPr>
      <p:grpSpPr>
        <a:xfrm>
          <a:off x="0" y="0"/>
          <a:ext cx="0" cy="0"/>
          <a:chOff x="0" y="0"/>
          <a:chExt cx="0" cy="0"/>
        </a:xfrm>
      </p:grpSpPr>
      <p:sp>
        <p:nvSpPr>
          <p:cNvPr name="Freeform 2" id="2"/>
          <p:cNvSpPr/>
          <p:nvPr/>
        </p:nvSpPr>
        <p:spPr>
          <a:xfrm flipH="false" flipV="false" rot="0">
            <a:off x="12995685" y="4798114"/>
            <a:ext cx="5648956" cy="5917954"/>
          </a:xfrm>
          <a:custGeom>
            <a:avLst/>
            <a:gdLst/>
            <a:ahLst/>
            <a:cxnLst/>
            <a:rect r="r" b="b" t="t" l="l"/>
            <a:pathLst>
              <a:path h="5917954" w="5648956">
                <a:moveTo>
                  <a:pt x="0" y="0"/>
                </a:moveTo>
                <a:lnTo>
                  <a:pt x="5648957" y="0"/>
                </a:lnTo>
                <a:lnTo>
                  <a:pt x="5648957" y="5917955"/>
                </a:lnTo>
                <a:lnTo>
                  <a:pt x="0" y="59179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2780589" y="-410132"/>
            <a:ext cx="4735518" cy="4961019"/>
          </a:xfrm>
          <a:custGeom>
            <a:avLst/>
            <a:gdLst/>
            <a:ahLst/>
            <a:cxnLst/>
            <a:rect r="r" b="b" t="t" l="l"/>
            <a:pathLst>
              <a:path h="4961019" w="4735518">
                <a:moveTo>
                  <a:pt x="0" y="0"/>
                </a:moveTo>
                <a:lnTo>
                  <a:pt x="4735518" y="0"/>
                </a:lnTo>
                <a:lnTo>
                  <a:pt x="4735518" y="4961018"/>
                </a:lnTo>
                <a:lnTo>
                  <a:pt x="0" y="4961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4249" y="310585"/>
            <a:ext cx="12863727" cy="2057400"/>
          </a:xfrm>
          <a:prstGeom prst="rect">
            <a:avLst/>
          </a:prstGeom>
        </p:spPr>
        <p:txBody>
          <a:bodyPr anchor="t" rtlCol="false" tIns="0" lIns="0" bIns="0" rIns="0">
            <a:spAutoFit/>
          </a:bodyPr>
          <a:lstStyle/>
          <a:p>
            <a:pPr>
              <a:lnSpc>
                <a:spcPts val="7320"/>
              </a:lnSpc>
            </a:pPr>
            <a:r>
              <a:rPr lang="en-US" sz="6100" spc="372">
                <a:solidFill>
                  <a:srgbClr val="343434"/>
                </a:solidFill>
                <a:latin typeface="Scripter 1"/>
              </a:rPr>
              <a:t>The Return of the RNN, Reinvented</a:t>
            </a:r>
          </a:p>
          <a:p>
            <a:pPr marL="0" indent="0" lvl="0">
              <a:lnSpc>
                <a:spcPts val="8400"/>
              </a:lnSpc>
              <a:spcBef>
                <a:spcPct val="0"/>
              </a:spcBef>
            </a:pPr>
          </a:p>
        </p:txBody>
      </p:sp>
      <p:sp>
        <p:nvSpPr>
          <p:cNvPr name="TextBox 5" id="5"/>
          <p:cNvSpPr txBox="true"/>
          <p:nvPr/>
        </p:nvSpPr>
        <p:spPr>
          <a:xfrm rot="0">
            <a:off x="729135" y="3694607"/>
            <a:ext cx="10416853" cy="5746750"/>
          </a:xfrm>
          <a:prstGeom prst="rect">
            <a:avLst/>
          </a:prstGeom>
        </p:spPr>
        <p:txBody>
          <a:bodyPr anchor="t" rtlCol="false" tIns="0" lIns="0" bIns="0" rIns="0">
            <a:spAutoFit/>
          </a:bodyPr>
          <a:lstStyle/>
          <a:p>
            <a:pPr marL="755646" indent="-377823" lvl="1">
              <a:lnSpc>
                <a:spcPts val="4549"/>
              </a:lnSpc>
              <a:buFont typeface="Arial"/>
              <a:buChar char="•"/>
            </a:pPr>
            <a:r>
              <a:rPr lang="en-US" sz="3499">
                <a:solidFill>
                  <a:srgbClr val="343434"/>
                </a:solidFill>
                <a:latin typeface="Scripter 2"/>
              </a:rPr>
              <a:t>Combines efficiency of linear RNNs (element-wise operations)</a:t>
            </a:r>
          </a:p>
          <a:p>
            <a:pPr marL="755646" indent="-377823" lvl="1">
              <a:lnSpc>
                <a:spcPts val="4549"/>
              </a:lnSpc>
              <a:buFont typeface="Arial"/>
              <a:buChar char="•"/>
            </a:pPr>
            <a:r>
              <a:rPr lang="en-US" sz="3499">
                <a:solidFill>
                  <a:srgbClr val="343434"/>
                </a:solidFill>
                <a:latin typeface="Scripter 2"/>
              </a:rPr>
              <a:t>Gating mechanisms like LSTMs for improved performance</a:t>
            </a:r>
          </a:p>
          <a:p>
            <a:pPr marL="755646" indent="-377823" lvl="1">
              <a:lnSpc>
                <a:spcPts val="4549"/>
              </a:lnSpc>
              <a:buFont typeface="Arial"/>
              <a:buChar char="•"/>
            </a:pPr>
            <a:r>
              <a:rPr lang="en-US" sz="3499">
                <a:solidFill>
                  <a:srgbClr val="343434"/>
                </a:solidFill>
                <a:latin typeface="Scripter 2"/>
              </a:rPr>
              <a:t>Unique "lower bound" for forget gates (adjustable valves for memory)</a:t>
            </a:r>
          </a:p>
          <a:p>
            <a:pPr marL="755646" indent="-377823" lvl="1">
              <a:lnSpc>
                <a:spcPts val="4549"/>
              </a:lnSpc>
              <a:buFont typeface="Arial"/>
              <a:buChar char="•"/>
            </a:pPr>
            <a:r>
              <a:rPr lang="en-US" sz="3499">
                <a:solidFill>
                  <a:srgbClr val="343434"/>
                </a:solidFill>
                <a:latin typeface="Scripter 2"/>
              </a:rPr>
              <a:t>Introduction of HGRN - Hierarchically Gated Recurrent Neural Network</a:t>
            </a:r>
          </a:p>
          <a:p>
            <a:pPr marL="755646" indent="-377823" lvl="1">
              <a:lnSpc>
                <a:spcPts val="4549"/>
              </a:lnSpc>
              <a:buFont typeface="Arial"/>
              <a:buChar char="•"/>
            </a:pPr>
            <a:r>
              <a:rPr lang="en-US" sz="3499">
                <a:solidFill>
                  <a:srgbClr val="343434"/>
                </a:solidFill>
                <a:latin typeface="Scripter 2"/>
              </a:rPr>
              <a:t>Focus on forget gates and their significance</a:t>
            </a:r>
          </a:p>
          <a:p>
            <a:pPr algn="l">
              <a:lnSpc>
                <a:spcPts val="4549"/>
              </a:lnSpc>
            </a:pPr>
          </a:p>
        </p:txBody>
      </p:sp>
      <p:sp>
        <p:nvSpPr>
          <p:cNvPr name="TextBox 6" id="6"/>
          <p:cNvSpPr txBox="true"/>
          <p:nvPr/>
        </p:nvSpPr>
        <p:spPr>
          <a:xfrm rot="0">
            <a:off x="284249" y="1420937"/>
            <a:ext cx="11805401" cy="1409700"/>
          </a:xfrm>
          <a:prstGeom prst="rect">
            <a:avLst/>
          </a:prstGeom>
        </p:spPr>
        <p:txBody>
          <a:bodyPr anchor="t" rtlCol="false" tIns="0" lIns="0" bIns="0" rIns="0">
            <a:spAutoFit/>
          </a:bodyPr>
          <a:lstStyle/>
          <a:p>
            <a:pPr marL="0" indent="0" lvl="0">
              <a:lnSpc>
                <a:spcPts val="5399"/>
              </a:lnSpc>
              <a:spcBef>
                <a:spcPct val="0"/>
              </a:spcBef>
            </a:pPr>
            <a:r>
              <a:rPr lang="en-US" sz="4499" spc="274">
                <a:solidFill>
                  <a:srgbClr val="343434"/>
                </a:solidFill>
                <a:latin typeface="Bryndan Write"/>
              </a:rPr>
              <a:t>HGRN: Bringing Back the Efficiency with Gating Power</a:t>
            </a:r>
          </a:p>
        </p:txBody>
      </p:sp>
      <p:sp>
        <p:nvSpPr>
          <p:cNvPr name="Freeform 7" id="7"/>
          <p:cNvSpPr/>
          <p:nvPr/>
        </p:nvSpPr>
        <p:spPr>
          <a:xfrm flipH="false" flipV="false" rot="-7368976">
            <a:off x="16066785" y="735965"/>
            <a:ext cx="4442429" cy="4114800"/>
          </a:xfrm>
          <a:custGeom>
            <a:avLst/>
            <a:gdLst/>
            <a:ahLst/>
            <a:cxnLst/>
            <a:rect r="r" b="b" t="t" l="l"/>
            <a:pathLst>
              <a:path h="4114800" w="4442429">
                <a:moveTo>
                  <a:pt x="0" y="0"/>
                </a:moveTo>
                <a:lnTo>
                  <a:pt x="4442430" y="0"/>
                </a:lnTo>
                <a:lnTo>
                  <a:pt x="444243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2912071">
            <a:off x="12298674" y="3623102"/>
            <a:ext cx="2970854" cy="2808975"/>
          </a:xfrm>
          <a:custGeom>
            <a:avLst/>
            <a:gdLst/>
            <a:ahLst/>
            <a:cxnLst/>
            <a:rect r="r" b="b" t="t" l="l"/>
            <a:pathLst>
              <a:path h="2808975" w="2970854">
                <a:moveTo>
                  <a:pt x="0" y="0"/>
                </a:moveTo>
                <a:lnTo>
                  <a:pt x="2970854" y="0"/>
                </a:lnTo>
                <a:lnTo>
                  <a:pt x="2970854" y="2808975"/>
                </a:lnTo>
                <a:lnTo>
                  <a:pt x="0" y="2808975"/>
                </a:lnTo>
                <a:lnTo>
                  <a:pt x="0" y="0"/>
                </a:lnTo>
                <a:close/>
              </a:path>
            </a:pathLst>
          </a:custGeom>
          <a:blipFill>
            <a:blip r:embed="rId6">
              <a:extLst>
                <a:ext uri="{96DAC541-7B7A-43D3-8B79-37D633B846F1}">
                  <asvg:svgBlip xmlns:asvg="http://schemas.microsoft.com/office/drawing/2016/SVG/main" r:embed="rId7"/>
                </a:ext>
              </a:extLst>
            </a:blip>
            <a:stretch>
              <a:fillRect l="0" t="-784" r="-16972" b="-13804"/>
            </a:stretch>
          </a:blipFill>
        </p:spPr>
      </p:sp>
    </p:spTree>
  </p:cSld>
  <p:clrMapOvr>
    <a:masterClrMapping/>
  </p:clrMapOvr>
</p:sld>
</file>

<file path=ppt/slides/slide5.xml><?xml version="1.0" encoding="utf-8"?>
<p:sld xmlns:p="http://schemas.openxmlformats.org/presentationml/2006/main" xmlns:a="http://schemas.openxmlformats.org/drawingml/2006/main">
  <p:cSld>
    <p:bg>
      <p:bgPr>
        <a:solidFill>
          <a:srgbClr val="E6EFF4"/>
        </a:solidFill>
      </p:bgPr>
    </p:bg>
    <p:spTree>
      <p:nvGrpSpPr>
        <p:cNvPr id="1" name=""/>
        <p:cNvGrpSpPr/>
        <p:nvPr/>
      </p:nvGrpSpPr>
      <p:grpSpPr>
        <a:xfrm>
          <a:off x="0" y="0"/>
          <a:ext cx="0" cy="0"/>
          <a:chOff x="0" y="0"/>
          <a:chExt cx="0" cy="0"/>
        </a:xfrm>
      </p:grpSpPr>
      <p:sp>
        <p:nvSpPr>
          <p:cNvPr name="TextBox 2" id="2"/>
          <p:cNvSpPr txBox="true"/>
          <p:nvPr/>
        </p:nvSpPr>
        <p:spPr>
          <a:xfrm rot="0">
            <a:off x="141250" y="76200"/>
            <a:ext cx="11529787" cy="1152525"/>
          </a:xfrm>
          <a:prstGeom prst="rect">
            <a:avLst/>
          </a:prstGeom>
        </p:spPr>
        <p:txBody>
          <a:bodyPr anchor="t" rtlCol="false" tIns="0" lIns="0" bIns="0" rIns="0">
            <a:spAutoFit/>
          </a:bodyPr>
          <a:lstStyle/>
          <a:p>
            <a:pPr marL="0" indent="0" lvl="0">
              <a:lnSpc>
                <a:spcPts val="8400"/>
              </a:lnSpc>
              <a:spcBef>
                <a:spcPct val="0"/>
              </a:spcBef>
            </a:pPr>
            <a:r>
              <a:rPr lang="en-US" sz="7000" spc="427">
                <a:solidFill>
                  <a:srgbClr val="343434"/>
                </a:solidFill>
                <a:latin typeface="Scripter 1"/>
              </a:rPr>
              <a:t>Gating with forgetfulness</a:t>
            </a:r>
          </a:p>
        </p:txBody>
      </p:sp>
      <p:sp>
        <p:nvSpPr>
          <p:cNvPr name="TextBox 3" id="3"/>
          <p:cNvSpPr txBox="true"/>
          <p:nvPr/>
        </p:nvSpPr>
        <p:spPr>
          <a:xfrm rot="0">
            <a:off x="440815" y="2142490"/>
            <a:ext cx="6914464" cy="7883525"/>
          </a:xfrm>
          <a:prstGeom prst="rect">
            <a:avLst/>
          </a:prstGeom>
        </p:spPr>
        <p:txBody>
          <a:bodyPr anchor="t" rtlCol="false" tIns="0" lIns="0" bIns="0" rIns="0">
            <a:spAutoFit/>
          </a:bodyPr>
          <a:lstStyle/>
          <a:p>
            <a:pPr algn="l">
              <a:lnSpc>
                <a:spcPts val="5199"/>
              </a:lnSpc>
            </a:pPr>
            <a:r>
              <a:rPr lang="en-US" sz="3999">
                <a:solidFill>
                  <a:srgbClr val="343434"/>
                </a:solidFill>
                <a:latin typeface="Bright"/>
              </a:rPr>
              <a:t>"Gating with Forgetfulness: Why it Matters" explores the critical role of forget gates in linear RNNs, emphasizing their significance often overlooked in contemporary studies. This paper introduces the Hierarchically Gated Recurrent Neural Network (HGRN), a model that enhances forget gates with a learnable lower bound, providing a nuanced approach to balancing long-term dependency modeling and efficient forgetting in sequence tasks.</a:t>
            </a:r>
          </a:p>
        </p:txBody>
      </p:sp>
      <p:grpSp>
        <p:nvGrpSpPr>
          <p:cNvPr name="Group 4" id="4"/>
          <p:cNvGrpSpPr/>
          <p:nvPr/>
        </p:nvGrpSpPr>
        <p:grpSpPr>
          <a:xfrm rot="0">
            <a:off x="8625205" y="2190115"/>
            <a:ext cx="9285536" cy="1714500"/>
            <a:chOff x="0" y="0"/>
            <a:chExt cx="2083183" cy="384643"/>
          </a:xfrm>
        </p:grpSpPr>
        <p:sp>
          <p:nvSpPr>
            <p:cNvPr name="Freeform 5" id="5"/>
            <p:cNvSpPr/>
            <p:nvPr/>
          </p:nvSpPr>
          <p:spPr>
            <a:xfrm flipH="false" flipV="false" rot="0">
              <a:off x="0" y="0"/>
              <a:ext cx="2083183" cy="384643"/>
            </a:xfrm>
            <a:custGeom>
              <a:avLst/>
              <a:gdLst/>
              <a:ahLst/>
              <a:cxnLst/>
              <a:rect r="r" b="b" t="t" l="l"/>
              <a:pathLst>
                <a:path h="384643" w="2083183">
                  <a:moveTo>
                    <a:pt x="1879983" y="0"/>
                  </a:moveTo>
                  <a:lnTo>
                    <a:pt x="0" y="0"/>
                  </a:lnTo>
                  <a:lnTo>
                    <a:pt x="0" y="384643"/>
                  </a:lnTo>
                  <a:lnTo>
                    <a:pt x="1879983" y="384643"/>
                  </a:lnTo>
                  <a:lnTo>
                    <a:pt x="2083183" y="192322"/>
                  </a:lnTo>
                  <a:lnTo>
                    <a:pt x="1879983" y="0"/>
                  </a:lnTo>
                  <a:close/>
                </a:path>
              </a:pathLst>
            </a:custGeom>
            <a:solidFill>
              <a:srgbClr val="C492B2"/>
            </a:solidFill>
          </p:spPr>
        </p:sp>
        <p:sp>
          <p:nvSpPr>
            <p:cNvPr name="TextBox 6" id="6"/>
            <p:cNvSpPr txBox="true"/>
            <p:nvPr/>
          </p:nvSpPr>
          <p:spPr>
            <a:xfrm>
              <a:off x="0" y="-28575"/>
              <a:ext cx="1968883" cy="413218"/>
            </a:xfrm>
            <a:prstGeom prst="rect">
              <a:avLst/>
            </a:prstGeom>
          </p:spPr>
          <p:txBody>
            <a:bodyPr anchor="ctr" rtlCol="false" tIns="50800" lIns="50800" bIns="50800" rIns="50800"/>
            <a:lstStyle/>
            <a:p>
              <a:pPr algn="ctr">
                <a:lnSpc>
                  <a:spcPts val="3380"/>
                </a:lnSpc>
              </a:pPr>
            </a:p>
          </p:txBody>
        </p:sp>
      </p:grpSp>
      <p:grpSp>
        <p:nvGrpSpPr>
          <p:cNvPr name="Group 7" id="7"/>
          <p:cNvGrpSpPr/>
          <p:nvPr/>
        </p:nvGrpSpPr>
        <p:grpSpPr>
          <a:xfrm rot="0">
            <a:off x="8625205" y="6199705"/>
            <a:ext cx="9285536" cy="1714500"/>
            <a:chOff x="0" y="0"/>
            <a:chExt cx="2083183" cy="384643"/>
          </a:xfrm>
        </p:grpSpPr>
        <p:sp>
          <p:nvSpPr>
            <p:cNvPr name="Freeform 8" id="8"/>
            <p:cNvSpPr/>
            <p:nvPr/>
          </p:nvSpPr>
          <p:spPr>
            <a:xfrm flipH="false" flipV="false" rot="0">
              <a:off x="0" y="0"/>
              <a:ext cx="2083183" cy="384643"/>
            </a:xfrm>
            <a:custGeom>
              <a:avLst/>
              <a:gdLst/>
              <a:ahLst/>
              <a:cxnLst/>
              <a:rect r="r" b="b" t="t" l="l"/>
              <a:pathLst>
                <a:path h="384643" w="2083183">
                  <a:moveTo>
                    <a:pt x="1879983" y="0"/>
                  </a:moveTo>
                  <a:lnTo>
                    <a:pt x="0" y="0"/>
                  </a:lnTo>
                  <a:lnTo>
                    <a:pt x="0" y="384643"/>
                  </a:lnTo>
                  <a:lnTo>
                    <a:pt x="1879983" y="384643"/>
                  </a:lnTo>
                  <a:lnTo>
                    <a:pt x="2083183" y="192322"/>
                  </a:lnTo>
                  <a:lnTo>
                    <a:pt x="1879983" y="0"/>
                  </a:lnTo>
                  <a:close/>
                </a:path>
              </a:pathLst>
            </a:custGeom>
            <a:solidFill>
              <a:srgbClr val="C492B2"/>
            </a:solidFill>
          </p:spPr>
        </p:sp>
        <p:sp>
          <p:nvSpPr>
            <p:cNvPr name="TextBox 9" id="9"/>
            <p:cNvSpPr txBox="true"/>
            <p:nvPr/>
          </p:nvSpPr>
          <p:spPr>
            <a:xfrm>
              <a:off x="0" y="-28575"/>
              <a:ext cx="1968883" cy="413218"/>
            </a:xfrm>
            <a:prstGeom prst="rect">
              <a:avLst/>
            </a:prstGeom>
          </p:spPr>
          <p:txBody>
            <a:bodyPr anchor="ctr" rtlCol="false" tIns="50800" lIns="50800" bIns="50800" rIns="50800"/>
            <a:lstStyle/>
            <a:p>
              <a:pPr algn="ctr">
                <a:lnSpc>
                  <a:spcPts val="3380"/>
                </a:lnSpc>
              </a:pPr>
            </a:p>
          </p:txBody>
        </p:sp>
      </p:grpSp>
      <p:grpSp>
        <p:nvGrpSpPr>
          <p:cNvPr name="Group 10" id="10"/>
          <p:cNvGrpSpPr/>
          <p:nvPr/>
        </p:nvGrpSpPr>
        <p:grpSpPr>
          <a:xfrm rot="0">
            <a:off x="8625205" y="4215395"/>
            <a:ext cx="9285536" cy="1714500"/>
            <a:chOff x="0" y="0"/>
            <a:chExt cx="2083183" cy="384643"/>
          </a:xfrm>
        </p:grpSpPr>
        <p:sp>
          <p:nvSpPr>
            <p:cNvPr name="Freeform 11" id="11"/>
            <p:cNvSpPr/>
            <p:nvPr/>
          </p:nvSpPr>
          <p:spPr>
            <a:xfrm flipH="false" flipV="false" rot="0">
              <a:off x="0" y="0"/>
              <a:ext cx="2083183" cy="384643"/>
            </a:xfrm>
            <a:custGeom>
              <a:avLst/>
              <a:gdLst/>
              <a:ahLst/>
              <a:cxnLst/>
              <a:rect r="r" b="b" t="t" l="l"/>
              <a:pathLst>
                <a:path h="384643" w="2083183">
                  <a:moveTo>
                    <a:pt x="1879983" y="0"/>
                  </a:moveTo>
                  <a:lnTo>
                    <a:pt x="0" y="0"/>
                  </a:lnTo>
                  <a:lnTo>
                    <a:pt x="0" y="384643"/>
                  </a:lnTo>
                  <a:lnTo>
                    <a:pt x="1879983" y="384643"/>
                  </a:lnTo>
                  <a:lnTo>
                    <a:pt x="2083183" y="192322"/>
                  </a:lnTo>
                  <a:lnTo>
                    <a:pt x="1879983" y="0"/>
                  </a:lnTo>
                  <a:close/>
                </a:path>
              </a:pathLst>
            </a:custGeom>
            <a:solidFill>
              <a:srgbClr val="FDD485"/>
            </a:solidFill>
          </p:spPr>
        </p:sp>
        <p:sp>
          <p:nvSpPr>
            <p:cNvPr name="TextBox 12" id="12"/>
            <p:cNvSpPr txBox="true"/>
            <p:nvPr/>
          </p:nvSpPr>
          <p:spPr>
            <a:xfrm>
              <a:off x="0" y="-28575"/>
              <a:ext cx="1968883" cy="413218"/>
            </a:xfrm>
            <a:prstGeom prst="rect">
              <a:avLst/>
            </a:prstGeom>
          </p:spPr>
          <p:txBody>
            <a:bodyPr anchor="ctr" rtlCol="false" tIns="50800" lIns="50800" bIns="50800" rIns="50800"/>
            <a:lstStyle/>
            <a:p>
              <a:pPr algn="ctr">
                <a:lnSpc>
                  <a:spcPts val="3380"/>
                </a:lnSpc>
              </a:pPr>
            </a:p>
          </p:txBody>
        </p:sp>
      </p:grpSp>
      <p:sp>
        <p:nvSpPr>
          <p:cNvPr name="TextBox 13" id="13"/>
          <p:cNvSpPr txBox="true"/>
          <p:nvPr/>
        </p:nvSpPr>
        <p:spPr>
          <a:xfrm rot="0">
            <a:off x="8625205" y="2462795"/>
            <a:ext cx="8764479" cy="1485900"/>
          </a:xfrm>
          <a:prstGeom prst="rect">
            <a:avLst/>
          </a:prstGeom>
        </p:spPr>
        <p:txBody>
          <a:bodyPr anchor="t" rtlCol="false" tIns="0" lIns="0" bIns="0" rIns="0">
            <a:spAutoFit/>
          </a:bodyPr>
          <a:lstStyle/>
          <a:p>
            <a:pPr marL="647698" indent="-323849" lvl="1">
              <a:lnSpc>
                <a:spcPts val="3899"/>
              </a:lnSpc>
              <a:buFont typeface="Arial"/>
              <a:buChar char="•"/>
            </a:pPr>
            <a:r>
              <a:rPr lang="en-US" sz="2999">
                <a:solidFill>
                  <a:srgbClr val="343434"/>
                </a:solidFill>
                <a:latin typeface="Bryndan Write"/>
              </a:rPr>
              <a:t>Forget gates discard irrelevant information from the past</a:t>
            </a:r>
          </a:p>
          <a:p>
            <a:pPr algn="l">
              <a:lnSpc>
                <a:spcPts val="3899"/>
              </a:lnSpc>
            </a:pPr>
          </a:p>
        </p:txBody>
      </p:sp>
      <p:grpSp>
        <p:nvGrpSpPr>
          <p:cNvPr name="Group 14" id="14"/>
          <p:cNvGrpSpPr/>
          <p:nvPr/>
        </p:nvGrpSpPr>
        <p:grpSpPr>
          <a:xfrm rot="0">
            <a:off x="8625205" y="8356582"/>
            <a:ext cx="9285536" cy="1714500"/>
            <a:chOff x="0" y="0"/>
            <a:chExt cx="2083183" cy="384643"/>
          </a:xfrm>
        </p:grpSpPr>
        <p:sp>
          <p:nvSpPr>
            <p:cNvPr name="Freeform 15" id="15"/>
            <p:cNvSpPr/>
            <p:nvPr/>
          </p:nvSpPr>
          <p:spPr>
            <a:xfrm flipH="false" flipV="false" rot="0">
              <a:off x="0" y="0"/>
              <a:ext cx="2083183" cy="384643"/>
            </a:xfrm>
            <a:custGeom>
              <a:avLst/>
              <a:gdLst/>
              <a:ahLst/>
              <a:cxnLst/>
              <a:rect r="r" b="b" t="t" l="l"/>
              <a:pathLst>
                <a:path h="384643" w="2083183">
                  <a:moveTo>
                    <a:pt x="1879983" y="0"/>
                  </a:moveTo>
                  <a:lnTo>
                    <a:pt x="0" y="0"/>
                  </a:lnTo>
                  <a:lnTo>
                    <a:pt x="0" y="384643"/>
                  </a:lnTo>
                  <a:lnTo>
                    <a:pt x="1879983" y="384643"/>
                  </a:lnTo>
                  <a:lnTo>
                    <a:pt x="2083183" y="192322"/>
                  </a:lnTo>
                  <a:lnTo>
                    <a:pt x="1879983" y="0"/>
                  </a:lnTo>
                  <a:close/>
                </a:path>
              </a:pathLst>
            </a:custGeom>
            <a:solidFill>
              <a:srgbClr val="FDD485"/>
            </a:solidFill>
          </p:spPr>
        </p:sp>
        <p:sp>
          <p:nvSpPr>
            <p:cNvPr name="TextBox 16" id="16"/>
            <p:cNvSpPr txBox="true"/>
            <p:nvPr/>
          </p:nvSpPr>
          <p:spPr>
            <a:xfrm>
              <a:off x="0" y="-28575"/>
              <a:ext cx="1968883" cy="413218"/>
            </a:xfrm>
            <a:prstGeom prst="rect">
              <a:avLst/>
            </a:prstGeom>
          </p:spPr>
          <p:txBody>
            <a:bodyPr anchor="ctr" rtlCol="false" tIns="50800" lIns="50800" bIns="50800" rIns="50800"/>
            <a:lstStyle/>
            <a:p>
              <a:pPr algn="ctr">
                <a:lnSpc>
                  <a:spcPts val="3380"/>
                </a:lnSpc>
              </a:pPr>
            </a:p>
          </p:txBody>
        </p:sp>
      </p:grpSp>
      <p:sp>
        <p:nvSpPr>
          <p:cNvPr name="TextBox 17" id="17"/>
          <p:cNvSpPr txBox="true"/>
          <p:nvPr/>
        </p:nvSpPr>
        <p:spPr>
          <a:xfrm rot="0">
            <a:off x="8625205" y="4462060"/>
            <a:ext cx="8634095" cy="1485900"/>
          </a:xfrm>
          <a:prstGeom prst="rect">
            <a:avLst/>
          </a:prstGeom>
        </p:spPr>
        <p:txBody>
          <a:bodyPr anchor="t" rtlCol="false" tIns="0" lIns="0" bIns="0" rIns="0">
            <a:spAutoFit/>
          </a:bodyPr>
          <a:lstStyle/>
          <a:p>
            <a:pPr marL="647698" indent="-323849" lvl="1">
              <a:lnSpc>
                <a:spcPts val="3899"/>
              </a:lnSpc>
              <a:buFont typeface="Arial"/>
              <a:buChar char="•"/>
            </a:pPr>
            <a:r>
              <a:rPr lang="en-US" sz="2999">
                <a:solidFill>
                  <a:srgbClr val="343434"/>
                </a:solidFill>
                <a:latin typeface="Bryndan Write"/>
              </a:rPr>
              <a:t>HGRN's lower bound prevents them from getting stuck (on/off)</a:t>
            </a:r>
          </a:p>
          <a:p>
            <a:pPr algn="l">
              <a:lnSpc>
                <a:spcPts val="3899"/>
              </a:lnSpc>
            </a:pPr>
          </a:p>
        </p:txBody>
      </p:sp>
      <p:sp>
        <p:nvSpPr>
          <p:cNvPr name="TextBox 18" id="18"/>
          <p:cNvSpPr txBox="true"/>
          <p:nvPr/>
        </p:nvSpPr>
        <p:spPr>
          <a:xfrm rot="0">
            <a:off x="8625205" y="6375984"/>
            <a:ext cx="8634095" cy="1485900"/>
          </a:xfrm>
          <a:prstGeom prst="rect">
            <a:avLst/>
          </a:prstGeom>
        </p:spPr>
        <p:txBody>
          <a:bodyPr anchor="t" rtlCol="false" tIns="0" lIns="0" bIns="0" rIns="0">
            <a:spAutoFit/>
          </a:bodyPr>
          <a:lstStyle/>
          <a:p>
            <a:pPr marL="647698" indent="-323849" lvl="1">
              <a:lnSpc>
                <a:spcPts val="3899"/>
              </a:lnSpc>
              <a:buFont typeface="Arial"/>
              <a:buChar char="•"/>
            </a:pPr>
            <a:r>
              <a:rPr lang="en-US" sz="2999">
                <a:solidFill>
                  <a:srgbClr val="343434"/>
                </a:solidFill>
                <a:latin typeface="Bryndan Write"/>
              </a:rPr>
              <a:t>Lower layers focus on short-term dependencies (recent words)</a:t>
            </a:r>
          </a:p>
          <a:p>
            <a:pPr algn="l">
              <a:lnSpc>
                <a:spcPts val="3899"/>
              </a:lnSpc>
            </a:pPr>
          </a:p>
        </p:txBody>
      </p:sp>
      <p:sp>
        <p:nvSpPr>
          <p:cNvPr name="TextBox 19" id="19"/>
          <p:cNvSpPr txBox="true"/>
          <p:nvPr/>
        </p:nvSpPr>
        <p:spPr>
          <a:xfrm rot="0">
            <a:off x="8625205" y="8585182"/>
            <a:ext cx="8033595" cy="1485900"/>
          </a:xfrm>
          <a:prstGeom prst="rect">
            <a:avLst/>
          </a:prstGeom>
        </p:spPr>
        <p:txBody>
          <a:bodyPr anchor="t" rtlCol="false" tIns="0" lIns="0" bIns="0" rIns="0">
            <a:spAutoFit/>
          </a:bodyPr>
          <a:lstStyle/>
          <a:p>
            <a:pPr marL="647698" indent="-323849" lvl="1">
              <a:lnSpc>
                <a:spcPts val="3899"/>
              </a:lnSpc>
              <a:buFont typeface="Arial"/>
              <a:buChar char="•"/>
            </a:pPr>
            <a:r>
              <a:rPr lang="en-US" sz="2999">
                <a:solidFill>
                  <a:srgbClr val="343434"/>
                </a:solidFill>
                <a:latin typeface="Bryndan Write"/>
              </a:rPr>
              <a:t>Upper layers capture long-term connections (sentence meaning)</a:t>
            </a:r>
          </a:p>
          <a:p>
            <a:pPr algn="l">
              <a:lnSpc>
                <a:spcPts val="3899"/>
              </a:lnSpc>
            </a:pPr>
          </a:p>
        </p:txBody>
      </p:sp>
      <p:sp>
        <p:nvSpPr>
          <p:cNvPr name="TextBox 20" id="20"/>
          <p:cNvSpPr txBox="true"/>
          <p:nvPr/>
        </p:nvSpPr>
        <p:spPr>
          <a:xfrm rot="0">
            <a:off x="141250" y="1162050"/>
            <a:ext cx="5476157" cy="828675"/>
          </a:xfrm>
          <a:prstGeom prst="rect">
            <a:avLst/>
          </a:prstGeom>
        </p:spPr>
        <p:txBody>
          <a:bodyPr anchor="t" rtlCol="false" tIns="0" lIns="0" bIns="0" rIns="0">
            <a:spAutoFit/>
          </a:bodyPr>
          <a:lstStyle/>
          <a:p>
            <a:pPr marL="0" indent="0" lvl="0">
              <a:lnSpc>
                <a:spcPts val="6000"/>
              </a:lnSpc>
              <a:spcBef>
                <a:spcPct val="0"/>
              </a:spcBef>
            </a:pPr>
            <a:r>
              <a:rPr lang="en-US" sz="5000" spc="305">
                <a:solidFill>
                  <a:srgbClr val="343434"/>
                </a:solidFill>
                <a:latin typeface="Bryndan Write"/>
              </a:rPr>
              <a:t>why is matters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6EFF4"/>
        </a:solidFill>
      </p:bgPr>
    </p:bg>
    <p:spTree>
      <p:nvGrpSpPr>
        <p:cNvPr id="1" name=""/>
        <p:cNvGrpSpPr/>
        <p:nvPr/>
      </p:nvGrpSpPr>
      <p:grpSpPr>
        <a:xfrm>
          <a:off x="0" y="0"/>
          <a:ext cx="0" cy="0"/>
          <a:chOff x="0" y="0"/>
          <a:chExt cx="0" cy="0"/>
        </a:xfrm>
      </p:grpSpPr>
      <p:sp>
        <p:nvSpPr>
          <p:cNvPr name="Freeform 2" id="2"/>
          <p:cNvSpPr/>
          <p:nvPr/>
        </p:nvSpPr>
        <p:spPr>
          <a:xfrm flipH="false" flipV="false" rot="0">
            <a:off x="440815" y="1039613"/>
            <a:ext cx="6867975" cy="8229600"/>
          </a:xfrm>
          <a:custGeom>
            <a:avLst/>
            <a:gdLst/>
            <a:ahLst/>
            <a:cxnLst/>
            <a:rect r="r" b="b" t="t" l="l"/>
            <a:pathLst>
              <a:path h="8229600" w="6867975">
                <a:moveTo>
                  <a:pt x="0" y="0"/>
                </a:moveTo>
                <a:lnTo>
                  <a:pt x="6867975" y="0"/>
                </a:lnTo>
                <a:lnTo>
                  <a:pt x="6867975"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308790" y="275646"/>
            <a:ext cx="10979210" cy="2219325"/>
          </a:xfrm>
          <a:prstGeom prst="rect">
            <a:avLst/>
          </a:prstGeom>
        </p:spPr>
        <p:txBody>
          <a:bodyPr anchor="t" rtlCol="false" tIns="0" lIns="0" bIns="0" rIns="0">
            <a:spAutoFit/>
          </a:bodyPr>
          <a:lstStyle/>
          <a:p>
            <a:pPr marL="0" indent="0" lvl="0">
              <a:lnSpc>
                <a:spcPts val="8400"/>
              </a:lnSpc>
              <a:spcBef>
                <a:spcPct val="0"/>
              </a:spcBef>
            </a:pPr>
            <a:r>
              <a:rPr lang="en-US" sz="7000" spc="427">
                <a:solidFill>
                  <a:srgbClr val="C492B2"/>
                </a:solidFill>
                <a:latin typeface="Scripter 1"/>
              </a:rPr>
              <a:t>Performance that Speaks for Itself</a:t>
            </a:r>
          </a:p>
        </p:txBody>
      </p:sp>
      <p:sp>
        <p:nvSpPr>
          <p:cNvPr name="TextBox 4" id="4"/>
          <p:cNvSpPr txBox="true"/>
          <p:nvPr/>
        </p:nvSpPr>
        <p:spPr>
          <a:xfrm rot="0">
            <a:off x="7308790" y="2447346"/>
            <a:ext cx="10979210" cy="1952625"/>
          </a:xfrm>
          <a:prstGeom prst="rect">
            <a:avLst/>
          </a:prstGeom>
        </p:spPr>
        <p:txBody>
          <a:bodyPr anchor="t" rtlCol="false" tIns="0" lIns="0" bIns="0" rIns="0">
            <a:spAutoFit/>
          </a:bodyPr>
          <a:lstStyle/>
          <a:p>
            <a:pPr>
              <a:lnSpc>
                <a:spcPts val="6600"/>
              </a:lnSpc>
            </a:pPr>
            <a:r>
              <a:rPr lang="en-US" sz="5500" spc="335">
                <a:solidFill>
                  <a:srgbClr val="FF914D"/>
                </a:solidFill>
                <a:latin typeface="Bryndan Write"/>
              </a:rPr>
              <a:t>HGRN: Benchmark Champion</a:t>
            </a:r>
          </a:p>
          <a:p>
            <a:pPr marL="0" indent="0" lvl="0">
              <a:lnSpc>
                <a:spcPts val="8400"/>
              </a:lnSpc>
              <a:spcBef>
                <a:spcPct val="0"/>
              </a:spcBef>
            </a:pPr>
          </a:p>
        </p:txBody>
      </p:sp>
      <p:sp>
        <p:nvSpPr>
          <p:cNvPr name="TextBox 5" id="5"/>
          <p:cNvSpPr txBox="true"/>
          <p:nvPr/>
        </p:nvSpPr>
        <p:spPr>
          <a:xfrm rot="0">
            <a:off x="7079859" y="3924300"/>
            <a:ext cx="10979210" cy="5314950"/>
          </a:xfrm>
          <a:prstGeom prst="rect">
            <a:avLst/>
          </a:prstGeom>
        </p:spPr>
        <p:txBody>
          <a:bodyPr anchor="t" rtlCol="false" tIns="0" lIns="0" bIns="0" rIns="0">
            <a:spAutoFit/>
          </a:bodyPr>
          <a:lstStyle/>
          <a:p>
            <a:pPr algn="ctr" marL="842046" indent="-421023" lvl="1">
              <a:lnSpc>
                <a:spcPts val="4680"/>
              </a:lnSpc>
              <a:buFont typeface="Arial"/>
              <a:buChar char="•"/>
            </a:pPr>
            <a:r>
              <a:rPr lang="en-US" sz="3900" spc="237">
                <a:solidFill>
                  <a:srgbClr val="000000"/>
                </a:solidFill>
                <a:latin typeface="Bright"/>
              </a:rPr>
              <a:t>Language modeling: Outperforms other models in accuracy and efficiency</a:t>
            </a:r>
          </a:p>
          <a:p>
            <a:pPr algn="ctr">
              <a:lnSpc>
                <a:spcPts val="4920"/>
              </a:lnSpc>
            </a:pPr>
          </a:p>
          <a:p>
            <a:pPr algn="ctr" marL="842046" indent="-421023" lvl="1">
              <a:lnSpc>
                <a:spcPts val="4680"/>
              </a:lnSpc>
              <a:buFont typeface="Arial"/>
              <a:buChar char="•"/>
            </a:pPr>
            <a:r>
              <a:rPr lang="en-US" sz="3900" spc="237">
                <a:solidFill>
                  <a:srgbClr val="000000"/>
                </a:solidFill>
                <a:latin typeface="Bright"/>
              </a:rPr>
              <a:t>Image classification: Achieves state-of-the-art results</a:t>
            </a:r>
          </a:p>
          <a:p>
            <a:pPr algn="ctr">
              <a:lnSpc>
                <a:spcPts val="4680"/>
              </a:lnSpc>
            </a:pPr>
          </a:p>
          <a:p>
            <a:pPr algn="ctr" marL="842046" indent="-421023" lvl="1">
              <a:lnSpc>
                <a:spcPts val="4680"/>
              </a:lnSpc>
              <a:buFont typeface="Arial"/>
              <a:buChar char="•"/>
            </a:pPr>
            <a:r>
              <a:rPr lang="en-US" sz="3900" spc="237">
                <a:solidFill>
                  <a:srgbClr val="000000"/>
                </a:solidFill>
                <a:latin typeface="Bright"/>
              </a:rPr>
              <a:t>Long-range arena benchmarks: Demonstrates superior long-term dependency modeling</a:t>
            </a:r>
          </a:p>
          <a:p>
            <a:pPr algn="ctr">
              <a:lnSpc>
                <a:spcPts val="444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6EFF4"/>
        </a:solidFill>
      </p:bgPr>
    </p:bg>
    <p:spTree>
      <p:nvGrpSpPr>
        <p:cNvPr id="1" name=""/>
        <p:cNvGrpSpPr/>
        <p:nvPr/>
      </p:nvGrpSpPr>
      <p:grpSpPr>
        <a:xfrm>
          <a:off x="0" y="0"/>
          <a:ext cx="0" cy="0"/>
          <a:chOff x="0" y="0"/>
          <a:chExt cx="0" cy="0"/>
        </a:xfrm>
      </p:grpSpPr>
      <p:sp>
        <p:nvSpPr>
          <p:cNvPr name="Freeform 2" id="2"/>
          <p:cNvSpPr/>
          <p:nvPr/>
        </p:nvSpPr>
        <p:spPr>
          <a:xfrm flipH="false" flipV="false" rot="0">
            <a:off x="4900913" y="3385698"/>
            <a:ext cx="4181868" cy="2320937"/>
          </a:xfrm>
          <a:custGeom>
            <a:avLst/>
            <a:gdLst/>
            <a:ahLst/>
            <a:cxnLst/>
            <a:rect r="r" b="b" t="t" l="l"/>
            <a:pathLst>
              <a:path h="2320937" w="4181868">
                <a:moveTo>
                  <a:pt x="0" y="0"/>
                </a:moveTo>
                <a:lnTo>
                  <a:pt x="4181868" y="0"/>
                </a:lnTo>
                <a:lnTo>
                  <a:pt x="4181868" y="2320937"/>
                </a:lnTo>
                <a:lnTo>
                  <a:pt x="0" y="23209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0739" y="3385698"/>
            <a:ext cx="4181868" cy="2320937"/>
          </a:xfrm>
          <a:custGeom>
            <a:avLst/>
            <a:gdLst/>
            <a:ahLst/>
            <a:cxnLst/>
            <a:rect r="r" b="b" t="t" l="l"/>
            <a:pathLst>
              <a:path h="2320937" w="4181868">
                <a:moveTo>
                  <a:pt x="0" y="0"/>
                </a:moveTo>
                <a:lnTo>
                  <a:pt x="4181868" y="0"/>
                </a:lnTo>
                <a:lnTo>
                  <a:pt x="4181868" y="2320937"/>
                </a:lnTo>
                <a:lnTo>
                  <a:pt x="0" y="23209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144000" y="3385698"/>
            <a:ext cx="4181868" cy="2320937"/>
          </a:xfrm>
          <a:custGeom>
            <a:avLst/>
            <a:gdLst/>
            <a:ahLst/>
            <a:cxnLst/>
            <a:rect r="r" b="b" t="t" l="l"/>
            <a:pathLst>
              <a:path h="2320937" w="4181868">
                <a:moveTo>
                  <a:pt x="0" y="0"/>
                </a:moveTo>
                <a:lnTo>
                  <a:pt x="4181868" y="0"/>
                </a:lnTo>
                <a:lnTo>
                  <a:pt x="4181868" y="2320937"/>
                </a:lnTo>
                <a:lnTo>
                  <a:pt x="0" y="23209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383018" y="3385698"/>
            <a:ext cx="4181868" cy="2320937"/>
          </a:xfrm>
          <a:custGeom>
            <a:avLst/>
            <a:gdLst/>
            <a:ahLst/>
            <a:cxnLst/>
            <a:rect r="r" b="b" t="t" l="l"/>
            <a:pathLst>
              <a:path h="2320937" w="4181868">
                <a:moveTo>
                  <a:pt x="0" y="0"/>
                </a:moveTo>
                <a:lnTo>
                  <a:pt x="4181868" y="0"/>
                </a:lnTo>
                <a:lnTo>
                  <a:pt x="4181868" y="2320937"/>
                </a:lnTo>
                <a:lnTo>
                  <a:pt x="0" y="23209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908277" y="6937363"/>
            <a:ext cx="4181868" cy="2320937"/>
          </a:xfrm>
          <a:custGeom>
            <a:avLst/>
            <a:gdLst/>
            <a:ahLst/>
            <a:cxnLst/>
            <a:rect r="r" b="b" t="t" l="l"/>
            <a:pathLst>
              <a:path h="2320937" w="4181868">
                <a:moveTo>
                  <a:pt x="0" y="0"/>
                </a:moveTo>
                <a:lnTo>
                  <a:pt x="4181868" y="0"/>
                </a:lnTo>
                <a:lnTo>
                  <a:pt x="4181868" y="2320937"/>
                </a:lnTo>
                <a:lnTo>
                  <a:pt x="0" y="23209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90739" y="6937363"/>
            <a:ext cx="4181868" cy="2320937"/>
          </a:xfrm>
          <a:custGeom>
            <a:avLst/>
            <a:gdLst/>
            <a:ahLst/>
            <a:cxnLst/>
            <a:rect r="r" b="b" t="t" l="l"/>
            <a:pathLst>
              <a:path h="2320937" w="4181868">
                <a:moveTo>
                  <a:pt x="0" y="0"/>
                </a:moveTo>
                <a:lnTo>
                  <a:pt x="4181868" y="0"/>
                </a:lnTo>
                <a:lnTo>
                  <a:pt x="4181868" y="2320937"/>
                </a:lnTo>
                <a:lnTo>
                  <a:pt x="0" y="23209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144000" y="6905645"/>
            <a:ext cx="4239018" cy="2352655"/>
          </a:xfrm>
          <a:custGeom>
            <a:avLst/>
            <a:gdLst/>
            <a:ahLst/>
            <a:cxnLst/>
            <a:rect r="r" b="b" t="t" l="l"/>
            <a:pathLst>
              <a:path h="2352655" w="4239018">
                <a:moveTo>
                  <a:pt x="0" y="0"/>
                </a:moveTo>
                <a:lnTo>
                  <a:pt x="4239018" y="0"/>
                </a:lnTo>
                <a:lnTo>
                  <a:pt x="4239018" y="2352655"/>
                </a:lnTo>
                <a:lnTo>
                  <a:pt x="0" y="23526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515393" y="6937363"/>
            <a:ext cx="4181868" cy="2320937"/>
          </a:xfrm>
          <a:custGeom>
            <a:avLst/>
            <a:gdLst/>
            <a:ahLst/>
            <a:cxnLst/>
            <a:rect r="r" b="b" t="t" l="l"/>
            <a:pathLst>
              <a:path h="2320937" w="4181868">
                <a:moveTo>
                  <a:pt x="0" y="0"/>
                </a:moveTo>
                <a:lnTo>
                  <a:pt x="4181868" y="0"/>
                </a:lnTo>
                <a:lnTo>
                  <a:pt x="4181868" y="2320937"/>
                </a:lnTo>
                <a:lnTo>
                  <a:pt x="0" y="23209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411359" y="98398"/>
            <a:ext cx="6469671" cy="1314450"/>
          </a:xfrm>
          <a:prstGeom prst="rect">
            <a:avLst/>
          </a:prstGeom>
        </p:spPr>
        <p:txBody>
          <a:bodyPr anchor="t" rtlCol="false" tIns="0" lIns="0" bIns="0" rIns="0">
            <a:spAutoFit/>
          </a:bodyPr>
          <a:lstStyle/>
          <a:p>
            <a:pPr marL="0" indent="0" lvl="0">
              <a:lnSpc>
                <a:spcPts val="9600"/>
              </a:lnSpc>
              <a:spcBef>
                <a:spcPct val="0"/>
              </a:spcBef>
            </a:pPr>
            <a:r>
              <a:rPr lang="en-US" sz="8000" spc="488">
                <a:solidFill>
                  <a:srgbClr val="343434"/>
                </a:solidFill>
                <a:latin typeface="Scripter 1"/>
              </a:rPr>
              <a:t>conclusion</a:t>
            </a:r>
          </a:p>
        </p:txBody>
      </p:sp>
      <p:sp>
        <p:nvSpPr>
          <p:cNvPr name="TextBox 11" id="11"/>
          <p:cNvSpPr txBox="true"/>
          <p:nvPr/>
        </p:nvSpPr>
        <p:spPr>
          <a:xfrm rot="0">
            <a:off x="411359" y="1400791"/>
            <a:ext cx="15282314" cy="1047115"/>
          </a:xfrm>
          <a:prstGeom prst="rect">
            <a:avLst/>
          </a:prstGeom>
        </p:spPr>
        <p:txBody>
          <a:bodyPr anchor="t" rtlCol="false" tIns="0" lIns="0" bIns="0" rIns="0">
            <a:spAutoFit/>
          </a:bodyPr>
          <a:lstStyle/>
          <a:p>
            <a:pPr>
              <a:lnSpc>
                <a:spcPts val="4549"/>
              </a:lnSpc>
            </a:pPr>
            <a:r>
              <a:rPr lang="en-US" sz="3499">
                <a:solidFill>
                  <a:srgbClr val="343434"/>
                </a:solidFill>
                <a:latin typeface="Bryndan Write"/>
              </a:rPr>
              <a:t>HGRN: Opening Doors to the Future, A New Era in Sequence Modeling</a:t>
            </a:r>
          </a:p>
          <a:p>
            <a:pPr algn="l">
              <a:lnSpc>
                <a:spcPts val="3380"/>
              </a:lnSpc>
            </a:pPr>
          </a:p>
        </p:txBody>
      </p:sp>
      <p:sp>
        <p:nvSpPr>
          <p:cNvPr name="TextBox 12" id="12"/>
          <p:cNvSpPr txBox="true"/>
          <p:nvPr/>
        </p:nvSpPr>
        <p:spPr>
          <a:xfrm rot="0">
            <a:off x="5220562" y="3723207"/>
            <a:ext cx="3557297" cy="1701800"/>
          </a:xfrm>
          <a:prstGeom prst="rect">
            <a:avLst/>
          </a:prstGeom>
        </p:spPr>
        <p:txBody>
          <a:bodyPr anchor="t" rtlCol="false" tIns="0" lIns="0" bIns="0" rIns="0">
            <a:spAutoFit/>
          </a:bodyPr>
          <a:lstStyle/>
          <a:p>
            <a:pPr algn="ctr">
              <a:lnSpc>
                <a:spcPts val="3380"/>
              </a:lnSpc>
            </a:pPr>
            <a:r>
              <a:rPr lang="en-US" sz="2600">
                <a:solidFill>
                  <a:srgbClr val="343434"/>
                </a:solidFill>
                <a:latin typeface="Bryndan Write"/>
              </a:rPr>
              <a:t>Efficient, flexible, and accurate for short and long sequences</a:t>
            </a:r>
          </a:p>
          <a:p>
            <a:pPr algn="ctr">
              <a:lnSpc>
                <a:spcPts val="3120"/>
              </a:lnSpc>
            </a:pPr>
          </a:p>
        </p:txBody>
      </p:sp>
      <p:sp>
        <p:nvSpPr>
          <p:cNvPr name="TextBox 13" id="13"/>
          <p:cNvSpPr txBox="true"/>
          <p:nvPr/>
        </p:nvSpPr>
        <p:spPr>
          <a:xfrm rot="0">
            <a:off x="590739" y="3723207"/>
            <a:ext cx="3903082" cy="1701800"/>
          </a:xfrm>
          <a:prstGeom prst="rect">
            <a:avLst/>
          </a:prstGeom>
        </p:spPr>
        <p:txBody>
          <a:bodyPr anchor="t" rtlCol="false" tIns="0" lIns="0" bIns="0" rIns="0">
            <a:spAutoFit/>
          </a:bodyPr>
          <a:lstStyle/>
          <a:p>
            <a:pPr algn="ctr">
              <a:lnSpc>
                <a:spcPts val="3380"/>
              </a:lnSpc>
            </a:pPr>
            <a:r>
              <a:rPr lang="en-US" sz="2600">
                <a:solidFill>
                  <a:srgbClr val="343434"/>
                </a:solidFill>
                <a:latin typeface="Bryndan Write"/>
              </a:rPr>
              <a:t>A testament to the resilience of RNNs and the power of innovation</a:t>
            </a:r>
          </a:p>
          <a:p>
            <a:pPr algn="ctr">
              <a:lnSpc>
                <a:spcPts val="3120"/>
              </a:lnSpc>
            </a:pPr>
          </a:p>
        </p:txBody>
      </p:sp>
      <p:sp>
        <p:nvSpPr>
          <p:cNvPr name="TextBox 14" id="14"/>
          <p:cNvSpPr txBox="true"/>
          <p:nvPr/>
        </p:nvSpPr>
        <p:spPr>
          <a:xfrm rot="0">
            <a:off x="14059387" y="4113732"/>
            <a:ext cx="2743200" cy="1273175"/>
          </a:xfrm>
          <a:prstGeom prst="rect">
            <a:avLst/>
          </a:prstGeom>
        </p:spPr>
        <p:txBody>
          <a:bodyPr anchor="t" rtlCol="false" tIns="0" lIns="0" bIns="0" rIns="0">
            <a:spAutoFit/>
          </a:bodyPr>
          <a:lstStyle/>
          <a:p>
            <a:pPr algn="ctr">
              <a:lnSpc>
                <a:spcPts val="3380"/>
              </a:lnSpc>
            </a:pPr>
            <a:r>
              <a:rPr lang="en-US" sz="2600">
                <a:solidFill>
                  <a:srgbClr val="343434"/>
                </a:solidFill>
                <a:latin typeface="Bryndan Write"/>
              </a:rPr>
              <a:t>Explore the vast potential of HGRN</a:t>
            </a:r>
          </a:p>
          <a:p>
            <a:pPr algn="ctr">
              <a:lnSpc>
                <a:spcPts val="3120"/>
              </a:lnSpc>
            </a:pPr>
          </a:p>
        </p:txBody>
      </p:sp>
      <p:sp>
        <p:nvSpPr>
          <p:cNvPr name="TextBox 15" id="15"/>
          <p:cNvSpPr txBox="true"/>
          <p:nvPr/>
        </p:nvSpPr>
        <p:spPr>
          <a:xfrm rot="0">
            <a:off x="1250677" y="7470134"/>
            <a:ext cx="2743200" cy="1701800"/>
          </a:xfrm>
          <a:prstGeom prst="rect">
            <a:avLst/>
          </a:prstGeom>
        </p:spPr>
        <p:txBody>
          <a:bodyPr anchor="t" rtlCol="false" tIns="0" lIns="0" bIns="0" rIns="0">
            <a:spAutoFit/>
          </a:bodyPr>
          <a:lstStyle/>
          <a:p>
            <a:pPr algn="ctr">
              <a:lnSpc>
                <a:spcPts val="3380"/>
              </a:lnSpc>
            </a:pPr>
            <a:r>
              <a:rPr lang="en-US" sz="2600">
                <a:solidFill>
                  <a:srgbClr val="343434"/>
                </a:solidFill>
                <a:latin typeface="Bryndan Write"/>
              </a:rPr>
              <a:t>Push the boundaries of sequence modeling</a:t>
            </a:r>
          </a:p>
          <a:p>
            <a:pPr algn="ctr">
              <a:lnSpc>
                <a:spcPts val="3120"/>
              </a:lnSpc>
            </a:pPr>
          </a:p>
        </p:txBody>
      </p:sp>
      <p:sp>
        <p:nvSpPr>
          <p:cNvPr name="TextBox 16" id="16"/>
          <p:cNvSpPr txBox="true"/>
          <p:nvPr/>
        </p:nvSpPr>
        <p:spPr>
          <a:xfrm rot="0">
            <a:off x="9718795" y="7566455"/>
            <a:ext cx="2902088" cy="1310005"/>
          </a:xfrm>
          <a:prstGeom prst="rect">
            <a:avLst/>
          </a:prstGeom>
        </p:spPr>
        <p:txBody>
          <a:bodyPr anchor="t" rtlCol="false" tIns="0" lIns="0" bIns="0" rIns="0">
            <a:spAutoFit/>
          </a:bodyPr>
          <a:lstStyle/>
          <a:p>
            <a:pPr algn="ctr">
              <a:lnSpc>
                <a:spcPts val="3380"/>
              </a:lnSpc>
            </a:pPr>
            <a:r>
              <a:rPr lang="en-US" sz="2600">
                <a:solidFill>
                  <a:srgbClr val="343434"/>
                </a:solidFill>
                <a:latin typeface="Bryndan Write"/>
              </a:rPr>
              <a:t>HGRN's contribution to long-sequence modeling</a:t>
            </a:r>
          </a:p>
        </p:txBody>
      </p:sp>
      <p:sp>
        <p:nvSpPr>
          <p:cNvPr name="TextBox 17" id="17"/>
          <p:cNvSpPr txBox="true"/>
          <p:nvPr/>
        </p:nvSpPr>
        <p:spPr>
          <a:xfrm rot="0">
            <a:off x="13837507" y="7470134"/>
            <a:ext cx="3537640" cy="1310005"/>
          </a:xfrm>
          <a:prstGeom prst="rect">
            <a:avLst/>
          </a:prstGeom>
        </p:spPr>
        <p:txBody>
          <a:bodyPr anchor="t" rtlCol="false" tIns="0" lIns="0" bIns="0" rIns="0">
            <a:spAutoFit/>
          </a:bodyPr>
          <a:lstStyle/>
          <a:p>
            <a:pPr algn="ctr">
              <a:lnSpc>
                <a:spcPts val="3380"/>
              </a:lnSpc>
            </a:pPr>
            <a:r>
              <a:rPr lang="en-US" sz="2600">
                <a:solidFill>
                  <a:srgbClr val="343434"/>
                </a:solidFill>
                <a:latin typeface="Bryndan Write"/>
              </a:rPr>
              <a:t>Striking a balance between RNN and Transformer efficiency</a:t>
            </a:r>
          </a:p>
        </p:txBody>
      </p:sp>
      <p:sp>
        <p:nvSpPr>
          <p:cNvPr name="TextBox 18" id="18"/>
          <p:cNvSpPr txBox="true"/>
          <p:nvPr/>
        </p:nvSpPr>
        <p:spPr>
          <a:xfrm rot="0">
            <a:off x="9236310" y="3827664"/>
            <a:ext cx="3997249" cy="2130425"/>
          </a:xfrm>
          <a:prstGeom prst="rect">
            <a:avLst/>
          </a:prstGeom>
        </p:spPr>
        <p:txBody>
          <a:bodyPr anchor="t" rtlCol="false" tIns="0" lIns="0" bIns="0" rIns="0">
            <a:spAutoFit/>
          </a:bodyPr>
          <a:lstStyle/>
          <a:p>
            <a:pPr algn="ctr">
              <a:lnSpc>
                <a:spcPts val="3380"/>
              </a:lnSpc>
            </a:pPr>
            <a:r>
              <a:rPr lang="en-US" sz="2600">
                <a:solidFill>
                  <a:srgbClr val="343434"/>
                </a:solidFill>
                <a:latin typeface="Bryndan Write"/>
              </a:rPr>
              <a:t>Potential to revolutionize various domains (natural language processing, computer vision)</a:t>
            </a:r>
          </a:p>
          <a:p>
            <a:pPr algn="ctr">
              <a:lnSpc>
                <a:spcPts val="3120"/>
              </a:lnSpc>
            </a:pPr>
          </a:p>
        </p:txBody>
      </p:sp>
      <p:sp>
        <p:nvSpPr>
          <p:cNvPr name="TextBox 19" id="19"/>
          <p:cNvSpPr txBox="true"/>
          <p:nvPr/>
        </p:nvSpPr>
        <p:spPr>
          <a:xfrm rot="0">
            <a:off x="5403633" y="7470134"/>
            <a:ext cx="3191155" cy="1701800"/>
          </a:xfrm>
          <a:prstGeom prst="rect">
            <a:avLst/>
          </a:prstGeom>
        </p:spPr>
        <p:txBody>
          <a:bodyPr anchor="t" rtlCol="false" tIns="0" lIns="0" bIns="0" rIns="0">
            <a:spAutoFit/>
          </a:bodyPr>
          <a:lstStyle/>
          <a:p>
            <a:pPr algn="ctr">
              <a:lnSpc>
                <a:spcPts val="3380"/>
              </a:lnSpc>
            </a:pPr>
            <a:r>
              <a:rPr lang="en-US" sz="2600">
                <a:solidFill>
                  <a:srgbClr val="343434"/>
                </a:solidFill>
                <a:latin typeface="Bryndan Write"/>
              </a:rPr>
              <a:t>Build a future where AI truly understands our world</a:t>
            </a:r>
          </a:p>
          <a:p>
            <a:pPr algn="ctr">
              <a:lnSpc>
                <a:spcPts val="3120"/>
              </a:lnSpc>
            </a:pPr>
          </a:p>
        </p:txBody>
      </p:sp>
      <p:grpSp>
        <p:nvGrpSpPr>
          <p:cNvPr name="Group 20" id="20"/>
          <p:cNvGrpSpPr/>
          <p:nvPr/>
        </p:nvGrpSpPr>
        <p:grpSpPr>
          <a:xfrm rot="0">
            <a:off x="10659242" y="-3511920"/>
            <a:ext cx="7276351" cy="6897618"/>
            <a:chOff x="0" y="0"/>
            <a:chExt cx="9701802" cy="9196824"/>
          </a:xfrm>
        </p:grpSpPr>
        <p:sp>
          <p:nvSpPr>
            <p:cNvPr name="Freeform 21" id="21"/>
            <p:cNvSpPr/>
            <p:nvPr/>
          </p:nvSpPr>
          <p:spPr>
            <a:xfrm flipH="false" flipV="false" rot="9691061">
              <a:off x="4144717" y="1605149"/>
              <a:ext cx="3224888" cy="3633676"/>
            </a:xfrm>
            <a:custGeom>
              <a:avLst/>
              <a:gdLst/>
              <a:ahLst/>
              <a:cxnLst/>
              <a:rect r="r" b="b" t="t" l="l"/>
              <a:pathLst>
                <a:path h="3633676" w="3224888">
                  <a:moveTo>
                    <a:pt x="0" y="0"/>
                  </a:moveTo>
                  <a:lnTo>
                    <a:pt x="3224887" y="0"/>
                  </a:lnTo>
                  <a:lnTo>
                    <a:pt x="3224887" y="3633676"/>
                  </a:lnTo>
                  <a:lnTo>
                    <a:pt x="0" y="3633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494391">
              <a:off x="243739" y="212336"/>
              <a:ext cx="3224888" cy="3633676"/>
            </a:xfrm>
            <a:custGeom>
              <a:avLst/>
              <a:gdLst/>
              <a:ahLst/>
              <a:cxnLst/>
              <a:rect r="r" b="b" t="t" l="l"/>
              <a:pathLst>
                <a:path h="3633676" w="3224888">
                  <a:moveTo>
                    <a:pt x="0" y="0"/>
                  </a:moveTo>
                  <a:lnTo>
                    <a:pt x="3224887" y="0"/>
                  </a:lnTo>
                  <a:lnTo>
                    <a:pt x="3224887" y="3633676"/>
                  </a:lnTo>
                  <a:lnTo>
                    <a:pt x="0" y="3633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10342185">
              <a:off x="6249953" y="5365136"/>
              <a:ext cx="3224888" cy="3633676"/>
            </a:xfrm>
            <a:custGeom>
              <a:avLst/>
              <a:gdLst/>
              <a:ahLst/>
              <a:cxnLst/>
              <a:rect r="r" b="b" t="t" l="l"/>
              <a:pathLst>
                <a:path h="3633676" w="3224888">
                  <a:moveTo>
                    <a:pt x="0" y="0"/>
                  </a:moveTo>
                  <a:lnTo>
                    <a:pt x="3224887" y="0"/>
                  </a:lnTo>
                  <a:lnTo>
                    <a:pt x="3224887" y="3633676"/>
                  </a:lnTo>
                  <a:lnTo>
                    <a:pt x="0" y="3633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B3B3B"/>
        </a:solidFill>
      </p:bgPr>
    </p:bg>
    <p:spTree>
      <p:nvGrpSpPr>
        <p:cNvPr id="1" name=""/>
        <p:cNvGrpSpPr/>
        <p:nvPr/>
      </p:nvGrpSpPr>
      <p:grpSpPr>
        <a:xfrm>
          <a:off x="0" y="0"/>
          <a:ext cx="0" cy="0"/>
          <a:chOff x="0" y="0"/>
          <a:chExt cx="0" cy="0"/>
        </a:xfrm>
      </p:grpSpPr>
      <p:sp>
        <p:nvSpPr>
          <p:cNvPr name="TextBox 2" id="2"/>
          <p:cNvSpPr txBox="true"/>
          <p:nvPr/>
        </p:nvSpPr>
        <p:spPr>
          <a:xfrm rot="0">
            <a:off x="3534465" y="1813407"/>
            <a:ext cx="10170411" cy="6524625"/>
          </a:xfrm>
          <a:prstGeom prst="rect">
            <a:avLst/>
          </a:prstGeom>
        </p:spPr>
        <p:txBody>
          <a:bodyPr anchor="t" rtlCol="false" tIns="0" lIns="0" bIns="0" rIns="0">
            <a:spAutoFit/>
          </a:bodyPr>
          <a:lstStyle/>
          <a:p>
            <a:pPr algn="ctr">
              <a:lnSpc>
                <a:spcPts val="13799"/>
              </a:lnSpc>
            </a:pPr>
            <a:r>
              <a:rPr lang="en-US" sz="11499" spc="701">
                <a:solidFill>
                  <a:srgbClr val="FFBD59"/>
                </a:solidFill>
                <a:latin typeface="Advetime"/>
              </a:rPr>
              <a:t>thank you for your time</a:t>
            </a:r>
          </a:p>
          <a:p>
            <a:pPr algn="ctr" marL="0" indent="0" lvl="0">
              <a:lnSpc>
                <a:spcPts val="11999"/>
              </a:lnSpc>
              <a:spcBef>
                <a:spcPct val="0"/>
              </a:spcBef>
            </a:pPr>
            <a:r>
              <a:rPr lang="en-US" sz="9999" spc="609">
                <a:solidFill>
                  <a:srgbClr val="FF914D"/>
                </a:solidFill>
                <a:latin typeface="Holiday"/>
              </a:rPr>
              <a:t>hope to see you at the next one</a:t>
            </a:r>
          </a:p>
        </p:txBody>
      </p:sp>
      <p:sp>
        <p:nvSpPr>
          <p:cNvPr name="Freeform 3" id="3"/>
          <p:cNvSpPr/>
          <p:nvPr/>
        </p:nvSpPr>
        <p:spPr>
          <a:xfrm flipH="false" flipV="false" rot="0">
            <a:off x="1832712" y="-362273"/>
            <a:ext cx="2597569" cy="2185205"/>
          </a:xfrm>
          <a:custGeom>
            <a:avLst/>
            <a:gdLst/>
            <a:ahLst/>
            <a:cxnLst/>
            <a:rect r="r" b="b" t="t" l="l"/>
            <a:pathLst>
              <a:path h="2185205" w="2597569">
                <a:moveTo>
                  <a:pt x="0" y="0"/>
                </a:moveTo>
                <a:lnTo>
                  <a:pt x="2597570" y="0"/>
                </a:lnTo>
                <a:lnTo>
                  <a:pt x="2597570" y="2185205"/>
                </a:lnTo>
                <a:lnTo>
                  <a:pt x="0" y="21852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460780" y="5143500"/>
            <a:ext cx="4545416" cy="5050462"/>
          </a:xfrm>
          <a:custGeom>
            <a:avLst/>
            <a:gdLst/>
            <a:ahLst/>
            <a:cxnLst/>
            <a:rect r="r" b="b" t="t" l="l"/>
            <a:pathLst>
              <a:path h="5050462" w="4545416">
                <a:moveTo>
                  <a:pt x="0" y="0"/>
                </a:moveTo>
                <a:lnTo>
                  <a:pt x="4545416" y="0"/>
                </a:lnTo>
                <a:lnTo>
                  <a:pt x="4545416" y="5050462"/>
                </a:lnTo>
                <a:lnTo>
                  <a:pt x="0" y="5050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227888">
            <a:off x="-411686" y="121855"/>
            <a:ext cx="3970054" cy="3970054"/>
          </a:xfrm>
          <a:custGeom>
            <a:avLst/>
            <a:gdLst/>
            <a:ahLst/>
            <a:cxnLst/>
            <a:rect r="r" b="b" t="t" l="l"/>
            <a:pathLst>
              <a:path h="3970054" w="3970054">
                <a:moveTo>
                  <a:pt x="0" y="0"/>
                </a:moveTo>
                <a:lnTo>
                  <a:pt x="3970054" y="0"/>
                </a:lnTo>
                <a:lnTo>
                  <a:pt x="3970054" y="3970055"/>
                </a:lnTo>
                <a:lnTo>
                  <a:pt x="0" y="39700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98785" y="2456204"/>
            <a:ext cx="2597569" cy="2185205"/>
          </a:xfrm>
          <a:custGeom>
            <a:avLst/>
            <a:gdLst/>
            <a:ahLst/>
            <a:cxnLst/>
            <a:rect r="r" b="b" t="t" l="l"/>
            <a:pathLst>
              <a:path h="2185205" w="2597569">
                <a:moveTo>
                  <a:pt x="0" y="0"/>
                </a:moveTo>
                <a:lnTo>
                  <a:pt x="2597570" y="0"/>
                </a:lnTo>
                <a:lnTo>
                  <a:pt x="2597570" y="2185205"/>
                </a:lnTo>
                <a:lnTo>
                  <a:pt x="0" y="21852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863211" y="8733475"/>
            <a:ext cx="2597569" cy="2185205"/>
          </a:xfrm>
          <a:custGeom>
            <a:avLst/>
            <a:gdLst/>
            <a:ahLst/>
            <a:cxnLst/>
            <a:rect r="r" b="b" t="t" l="l"/>
            <a:pathLst>
              <a:path h="2185205" w="2597569">
                <a:moveTo>
                  <a:pt x="0" y="0"/>
                </a:moveTo>
                <a:lnTo>
                  <a:pt x="2597569" y="0"/>
                </a:lnTo>
                <a:lnTo>
                  <a:pt x="2597569" y="2185205"/>
                </a:lnTo>
                <a:lnTo>
                  <a:pt x="0" y="21852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281678" y="3296554"/>
            <a:ext cx="2597569" cy="2185205"/>
          </a:xfrm>
          <a:custGeom>
            <a:avLst/>
            <a:gdLst/>
            <a:ahLst/>
            <a:cxnLst/>
            <a:rect r="r" b="b" t="t" l="l"/>
            <a:pathLst>
              <a:path h="2185205" w="2597569">
                <a:moveTo>
                  <a:pt x="0" y="0"/>
                </a:moveTo>
                <a:lnTo>
                  <a:pt x="2597569" y="0"/>
                </a:lnTo>
                <a:lnTo>
                  <a:pt x="2597569" y="2185205"/>
                </a:lnTo>
                <a:lnTo>
                  <a:pt x="0" y="21852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DAF3EAWBzjQ</dc:identifier>
  <dcterms:modified xsi:type="dcterms:W3CDTF">2011-08-01T06:04:30Z</dcterms:modified>
  <cp:revision>1</cp:revision>
  <dc:title>Hierarchically gated recurrent nural network for</dc:title>
</cp:coreProperties>
</file>